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_rels/notesSlide57.xml.rels" ContentType="application/vnd.openxmlformats-package.relationships+xml"/>
  <Override PartName="/ppt/notesSlides/_rels/notesSlide37.xml.rels" ContentType="application/vnd.openxmlformats-package.relationships+xml"/>
  <Override PartName="/ppt/notesSlides/_rels/notesSlide1.xml.rels" ContentType="application/vnd.openxmlformats-package.relationships+xml"/>
  <Override PartName="/ppt/notesSlides/notesSlide1.xml" ContentType="application/vnd.openxmlformats-officedocument.presentationml.notesSlide+xml"/>
  <Override PartName="/ppt/notesSlides/notesSlide37.xml" ContentType="application/vnd.openxmlformats-officedocument.presentationml.notesSlide+xml"/>
  <Override PartName="/ppt/notesSlides/notesSlide57.xml" ContentType="application/vnd.openxmlformats-officedocument.presentationml.notesSlide+xml"/>
  <Override PartName="/ppt/_rels/presentation.xml.rels" ContentType="application/vnd.openxmlformats-package.relationships+xml"/>
  <Override PartName="/ppt/media/image24.jpeg" ContentType="image/jpeg"/>
  <Override PartName="/ppt/media/image23.png" ContentType="image/png"/>
  <Override PartName="/ppt/media/image22.wmf" ContentType="image/x-wmf"/>
  <Override PartName="/ppt/media/image20.jpeg" ContentType="image/jpeg"/>
  <Override PartName="/ppt/media/image19.jpeg" ContentType="image/jpeg"/>
  <Override PartName="/ppt/media/image25.png" ContentType="image/png"/>
  <Override PartName="/ppt/media/image21.wmf" ContentType="image/x-wmf"/>
  <Override PartName="/ppt/media/image18.jpeg" ContentType="image/jpeg"/>
  <Override PartName="/ppt/media/image16.jpeg" ContentType="image/jpeg"/>
  <Override PartName="/ppt/media/image29.png" ContentType="image/png"/>
  <Override PartName="/ppt/media/image6.png" ContentType="image/png"/>
  <Override PartName="/ppt/media/image36.png" ContentType="image/png"/>
  <Override PartName="/ppt/media/image11.jpeg" ContentType="image/jpeg"/>
  <Override PartName="/ppt/media/image9.jpeg" ContentType="image/jpeg"/>
  <Override PartName="/ppt/media/image7.png" ContentType="image/png"/>
  <Override PartName="/ppt/media/image34.jpeg" ContentType="image/jpeg"/>
  <Override PartName="/ppt/media/image37.png" ContentType="image/png"/>
  <Override PartName="/ppt/media/image38.png" ContentType="image/png"/>
  <Override PartName="/ppt/media/image8.png" ContentType="image/png"/>
  <Override PartName="/ppt/media/image13.png" ContentType="image/png"/>
  <Override PartName="/ppt/media/image30.jpeg" ContentType="image/jpeg"/>
  <Override PartName="/ppt/media/image31.jpeg" ContentType="image/jpeg"/>
  <Override PartName="/ppt/media/image32.png" ContentType="image/png"/>
  <Override PartName="/ppt/media/image2.png" ContentType="image/png"/>
  <Override PartName="/ppt/media/image5.png" ContentType="image/png"/>
  <Override PartName="/ppt/media/image28.png" ContentType="image/png"/>
  <Override PartName="/ppt/media/image35.jpeg" ContentType="image/jpeg"/>
  <Override PartName="/ppt/media/image10.png" ContentType="image/png"/>
  <Override PartName="/ppt/media/image12.jpeg" ContentType="image/jpeg"/>
  <Override PartName="/ppt/media/image4.png" ContentType="image/png"/>
  <Override PartName="/ppt/media/image33.jpeg" ContentType="image/jpeg"/>
  <Override PartName="/ppt/media/image27.png" ContentType="image/png"/>
  <Override PartName="/ppt/media/image3.png" ContentType="image/png"/>
  <Override PartName="/ppt/media/image17.jpeg" ContentType="image/jpeg"/>
  <Override PartName="/ppt/media/image26.png" ContentType="image/png"/>
  <Override PartName="/ppt/media/image1.png" ContentType="image/png"/>
  <Override PartName="/ppt/media/image14.png" ContentType="image/png"/>
  <Override PartName="/ppt/media/image15.jpeg" ContentType="image/jpeg"/>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charts/chart1.xml" ContentType="application/vnd.openxmlformats-officedocument.drawingml.char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40.xml" ContentType="application/vnd.openxmlformats-officedocument.presentationml.slide+xml"/>
  <Override PartName="/ppt/slides/slide6.xml" ContentType="application/vnd.openxmlformats-officedocument.presentationml.slide+xml"/>
  <Override PartName="/ppt/slides/slide41.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39.xml" ContentType="application/vnd.openxmlformats-officedocument.presentationml.slide+xml"/>
  <Override PartName="/ppt/slides/slide50.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_rels/slide47.xml.rels" ContentType="application/vnd.openxmlformats-package.relationships+xml"/>
  <Override PartName="/ppt/slides/_rels/slide54.xml.rels" ContentType="application/vnd.openxmlformats-package.relationships+xml"/>
  <Override PartName="/ppt/slides/_rels/slide4.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27.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2.xml.rels" ContentType="application/vnd.openxmlformats-package.relationships+xml"/>
  <Override PartName="/ppt/slides/_rels/slide28.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31.xml.rels" ContentType="application/vnd.openxmlformats-package.relationships+xml"/>
  <Override PartName="/ppt/slides/_rels/slide39.xml.rels" ContentType="application/vnd.openxmlformats-package.relationships+xml"/>
  <Override PartName="/ppt/slides/_rels/slide15.xml.rels" ContentType="application/vnd.openxmlformats-package.relationships+xml"/>
  <Override PartName="/ppt/slides/_rels/slide24.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38.xml.rels" ContentType="application/vnd.openxmlformats-package.relationships+xml"/>
  <Override PartName="/ppt/slides/_rels/slide23.xml.rels" ContentType="application/vnd.openxmlformats-package.relationships+xml"/>
  <Override PartName="/ppt/slides/_rels/slide52.xml.rels" ContentType="application/vnd.openxmlformats-package.relationships+xml"/>
  <Override PartName="/ppt/slides/_rels/slide58.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51.xml.rels" ContentType="application/vnd.openxmlformats-package.relationships+xml"/>
  <Override PartName="/ppt/slides/_rels/slide35.xml.rels" ContentType="application/vnd.openxmlformats-package.relationships+xml"/>
  <Override PartName="/ppt/slides/_rels/slide57.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50.xml.rels" ContentType="application/vnd.openxmlformats-package.relationships+xml"/>
  <Override PartName="/ppt/slides/_rels/slide34.xml.rels" ContentType="application/vnd.openxmlformats-package.relationships+xml"/>
  <Override PartName="/ppt/slides/_rels/slide49.xml.rels" ContentType="application/vnd.openxmlformats-package.relationships+xml"/>
  <Override PartName="/ppt/slides/_rels/slide41.xml.rels" ContentType="application/vnd.openxmlformats-package.relationships+xml"/>
  <Override PartName="/ppt/slides/_rels/slide56.xml.rels" ContentType="application/vnd.openxmlformats-package.relationships+xml"/>
  <Override PartName="/ppt/slides/_rels/slide6.xml.rels" ContentType="application/vnd.openxmlformats-package.relationships+xml"/>
  <Override PartName="/ppt/slides/_rels/slide40.xml.rels" ContentType="application/vnd.openxmlformats-package.relationships+xml"/>
  <Override PartName="/ppt/slides/_rels/slide55.xml.rels" ContentType="application/vnd.openxmlformats-package.relationships+xml"/>
  <Override PartName="/ppt/slides/_rels/slide5.xml.rels" ContentType="application/vnd.openxmlformats-package.relationships+xml"/>
  <Override PartName="/ppt/slides/_rels/slide33.xml.rels" ContentType="application/vnd.openxmlformats-package.relationships+xml"/>
  <Override PartName="/ppt/slides/_rels/slide48.xml.rels" ContentType="application/vnd.openxmlformats-package.relationships+xml"/>
  <Override PartName="/ppt/slides/_rels/slide32.xml.rels" ContentType="application/vnd.openxmlformats-package.relationships+xml"/>
  <Override PartName="/ppt/slides/_rels/slide10.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slide30.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Lst>
  <p:sldSz cx="12192000" cy="6858000"/>
  <p:notesSz cx="6797675" cy="9926637"/>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
</Relationships>
</file>

<file path=ppt/charts/chart1.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barChart>
        <c:barDir val="col"/>
        <c:grouping val="percentStacked"/>
        <c:varyColors val="0"/>
        <c:ser>
          <c:idx val="0"/>
          <c:order val="0"/>
          <c:tx>
            <c:strRef>
              <c:f>label 0</c:f>
              <c:strCache>
                <c:ptCount val="1"/>
                <c:pt idx="0">
                  <c:v>Overshoot</c:v>
                </c:pt>
              </c:strCache>
            </c:strRef>
          </c:tx>
          <c:spPr>
            <a:solidFill>
              <a:srgbClr val="008c4f"/>
            </a:solidFill>
            <a:ln>
              <a:noFill/>
            </a:ln>
          </c:spPr>
          <c:invertIfNegative val="0"/>
          <c:dLbls>
            <c:txPr>
              <a:bodyPr/>
              <a:lstStyle/>
              <a:p>
                <a:pPr>
                  <a:defRPr b="0" sz="1000" spc="-1" strike="noStrike">
                    <a:solidFill>
                      <a:srgbClr val="000000"/>
                    </a:solidFill>
                    <a:latin typeface="DejaVu Sans"/>
                    <a:ea typeface="DejaVu Sans"/>
                  </a:defRPr>
                </a:pPr>
              </a:p>
            </c:txPr>
            <c:dLblPos val="ctr"/>
            <c:showLegendKey val="0"/>
            <c:showVal val="0"/>
            <c:showCatName val="0"/>
            <c:showSerName val="0"/>
            <c:showPercent val="0"/>
            <c:separator> </c:separator>
            <c:showLeaderLines val="0"/>
          </c:dLbls>
          <c:cat>
            <c:strRef>
              <c:f>categories</c:f>
              <c:strCache>
                <c:ptCount val="52"/>
                <c:pt idx="0">
                  <c:v>1970</c:v>
                </c:pt>
                <c:pt idx="1">
                  <c:v>1971</c:v>
                </c:pt>
                <c:pt idx="2">
                  <c:v>1972</c:v>
                </c:pt>
                <c:pt idx="3">
                  <c:v>1973</c:v>
                </c:pt>
                <c:pt idx="4">
                  <c:v>1974</c:v>
                </c:pt>
                <c:pt idx="5">
                  <c:v>1975</c:v>
                </c:pt>
                <c:pt idx="6">
                  <c:v>1976</c:v>
                </c:pt>
                <c:pt idx="7">
                  <c:v>1977</c:v>
                </c:pt>
                <c:pt idx="8">
                  <c:v>1978</c:v>
                </c:pt>
                <c:pt idx="9">
                  <c:v>1979</c:v>
                </c:pt>
                <c:pt idx="10">
                  <c:v>1980</c:v>
                </c:pt>
                <c:pt idx="11">
                  <c:v>1981</c:v>
                </c:pt>
                <c:pt idx="12">
                  <c:v>1982</c:v>
                </c:pt>
                <c:pt idx="13">
                  <c:v>1983</c:v>
                </c:pt>
                <c:pt idx="14">
                  <c:v>1984</c:v>
                </c:pt>
                <c:pt idx="15">
                  <c:v>1985</c:v>
                </c:pt>
                <c:pt idx="16">
                  <c:v>1986</c:v>
                </c:pt>
                <c:pt idx="17">
                  <c:v>1987</c:v>
                </c:pt>
                <c:pt idx="18">
                  <c:v>1988</c:v>
                </c:pt>
                <c:pt idx="19">
                  <c:v>1989</c:v>
                </c:pt>
                <c:pt idx="20">
                  <c:v>1990</c:v>
                </c:pt>
                <c:pt idx="21">
                  <c:v>1991</c:v>
                </c:pt>
                <c:pt idx="22">
                  <c:v>1992</c:v>
                </c:pt>
                <c:pt idx="23">
                  <c:v>1993</c:v>
                </c:pt>
                <c:pt idx="24">
                  <c:v>1994</c:v>
                </c:pt>
                <c:pt idx="25">
                  <c:v>1995</c:v>
                </c:pt>
                <c:pt idx="26">
                  <c:v>1996</c:v>
                </c:pt>
                <c:pt idx="27">
                  <c:v>1997</c:v>
                </c:pt>
                <c:pt idx="28">
                  <c:v>1998</c:v>
                </c:pt>
                <c:pt idx="29">
                  <c:v>1999</c:v>
                </c:pt>
                <c:pt idx="30">
                  <c:v>2000</c:v>
                </c:pt>
                <c:pt idx="31">
                  <c:v>2001</c:v>
                </c:pt>
                <c:pt idx="32">
                  <c:v>2002</c:v>
                </c:pt>
                <c:pt idx="33">
                  <c:v>2003</c:v>
                </c:pt>
                <c:pt idx="34">
                  <c:v>2004</c:v>
                </c:pt>
                <c:pt idx="35">
                  <c:v>2005</c:v>
                </c:pt>
                <c:pt idx="36">
                  <c:v>2006</c:v>
                </c:pt>
                <c:pt idx="37">
                  <c:v>2007</c:v>
                </c:pt>
                <c:pt idx="38">
                  <c:v>2008</c:v>
                </c:pt>
                <c:pt idx="39">
                  <c:v>2009</c:v>
                </c:pt>
                <c:pt idx="40">
                  <c:v>2010</c:v>
                </c:pt>
                <c:pt idx="41">
                  <c:v>2011</c:v>
                </c:pt>
                <c:pt idx="42">
                  <c:v>2012</c:v>
                </c:pt>
                <c:pt idx="43">
                  <c:v>2013</c:v>
                </c:pt>
                <c:pt idx="44">
                  <c:v>2014</c:v>
                </c:pt>
                <c:pt idx="45">
                  <c:v>2015</c:v>
                </c:pt>
                <c:pt idx="46">
                  <c:v>2016</c:v>
                </c:pt>
                <c:pt idx="47">
                  <c:v>2017</c:v>
                </c:pt>
                <c:pt idx="48">
                  <c:v>2018</c:v>
                </c:pt>
                <c:pt idx="49">
                  <c:v>2019</c:v>
                </c:pt>
                <c:pt idx="50">
                  <c:v>2020</c:v>
                </c:pt>
                <c:pt idx="51">
                  <c:v>2021</c:v>
                </c:pt>
              </c:strCache>
            </c:strRef>
          </c:cat>
          <c:val>
            <c:numRef>
              <c:f>0</c:f>
              <c:numCache>
                <c:formatCode>General</c:formatCode>
                <c:ptCount val="52"/>
                <c:pt idx="0">
                  <c:v>11.9</c:v>
                </c:pt>
                <c:pt idx="1">
                  <c:v>11.6</c:v>
                </c:pt>
                <c:pt idx="2">
                  <c:v>11.4</c:v>
                </c:pt>
                <c:pt idx="3">
                  <c:v>10.8</c:v>
                </c:pt>
                <c:pt idx="4">
                  <c:v>10.9</c:v>
                </c:pt>
                <c:pt idx="5">
                  <c:v>11</c:v>
                </c:pt>
                <c:pt idx="6">
                  <c:v>10.5</c:v>
                </c:pt>
                <c:pt idx="7">
                  <c:v>10.3</c:v>
                </c:pt>
                <c:pt idx="8">
                  <c:v>10.2</c:v>
                </c:pt>
                <c:pt idx="9">
                  <c:v>9.9</c:v>
                </c:pt>
                <c:pt idx="10">
                  <c:v>10.1</c:v>
                </c:pt>
                <c:pt idx="11">
                  <c:v>10.25</c:v>
                </c:pt>
                <c:pt idx="12">
                  <c:v>10.5</c:v>
                </c:pt>
                <c:pt idx="13">
                  <c:v>10.4</c:v>
                </c:pt>
                <c:pt idx="14">
                  <c:v>10.2</c:v>
                </c:pt>
                <c:pt idx="15">
                  <c:v>10.1</c:v>
                </c:pt>
                <c:pt idx="16">
                  <c:v>9.9</c:v>
                </c:pt>
                <c:pt idx="17">
                  <c:v>9.7</c:v>
                </c:pt>
                <c:pt idx="18">
                  <c:v>9.45</c:v>
                </c:pt>
                <c:pt idx="19">
                  <c:v>9.3</c:v>
                </c:pt>
                <c:pt idx="20">
                  <c:v>9.25</c:v>
                </c:pt>
                <c:pt idx="21">
                  <c:v>9.2</c:v>
                </c:pt>
                <c:pt idx="22">
                  <c:v>9.32</c:v>
                </c:pt>
                <c:pt idx="23">
                  <c:v>9.3</c:v>
                </c:pt>
                <c:pt idx="24">
                  <c:v>9.25</c:v>
                </c:pt>
                <c:pt idx="25">
                  <c:v>9.05</c:v>
                </c:pt>
                <c:pt idx="26">
                  <c:v>9</c:v>
                </c:pt>
                <c:pt idx="27">
                  <c:v>8.9</c:v>
                </c:pt>
                <c:pt idx="28">
                  <c:v>8.9</c:v>
                </c:pt>
                <c:pt idx="29">
                  <c:v>8.9</c:v>
                </c:pt>
                <c:pt idx="30">
                  <c:v>8.7</c:v>
                </c:pt>
                <c:pt idx="31">
                  <c:v>8.6</c:v>
                </c:pt>
                <c:pt idx="32">
                  <c:v>8.5</c:v>
                </c:pt>
                <c:pt idx="33">
                  <c:v>8.2</c:v>
                </c:pt>
                <c:pt idx="34">
                  <c:v>7.95</c:v>
                </c:pt>
                <c:pt idx="35">
                  <c:v>7.7</c:v>
                </c:pt>
                <c:pt idx="36">
                  <c:v>7.5</c:v>
                </c:pt>
                <c:pt idx="37">
                  <c:v>7.2</c:v>
                </c:pt>
                <c:pt idx="38">
                  <c:v>7.25</c:v>
                </c:pt>
                <c:pt idx="39">
                  <c:v>7.4</c:v>
                </c:pt>
                <c:pt idx="40">
                  <c:v>7.1</c:v>
                </c:pt>
                <c:pt idx="41">
                  <c:v>7</c:v>
                </c:pt>
                <c:pt idx="42">
                  <c:v>7</c:v>
                </c:pt>
                <c:pt idx="43">
                  <c:v>6.95</c:v>
                </c:pt>
                <c:pt idx="44">
                  <c:v>6.95</c:v>
                </c:pt>
                <c:pt idx="45">
                  <c:v>7</c:v>
                </c:pt>
                <c:pt idx="46">
                  <c:v>7.05</c:v>
                </c:pt>
                <c:pt idx="47">
                  <c:v>6.9</c:v>
                </c:pt>
                <c:pt idx="48">
                  <c:v>6.7</c:v>
                </c:pt>
                <c:pt idx="49">
                  <c:v>6.71</c:v>
                </c:pt>
                <c:pt idx="50">
                  <c:v>7.7</c:v>
                </c:pt>
                <c:pt idx="51">
                  <c:v>6.9</c:v>
                </c:pt>
              </c:numCache>
            </c:numRef>
          </c:val>
        </c:ser>
        <c:ser>
          <c:idx val="1"/>
          <c:order val="1"/>
          <c:tx>
            <c:strRef>
              <c:f>label 1</c:f>
              <c:strCache>
                <c:ptCount val="1"/>
                <c:pt idx="0">
                  <c:v>Months Left</c:v>
                </c:pt>
              </c:strCache>
            </c:strRef>
          </c:tx>
          <c:spPr>
            <a:solidFill>
              <a:srgbClr val="ff420e"/>
            </a:solidFill>
            <a:ln>
              <a:noFill/>
            </a:ln>
          </c:spPr>
          <c:invertIfNegative val="0"/>
          <c:dLbls>
            <c:txPr>
              <a:bodyPr/>
              <a:lstStyle/>
              <a:p>
                <a:pPr>
                  <a:defRPr b="0" sz="1000" spc="-1" strike="noStrike">
                    <a:solidFill>
                      <a:srgbClr val="000000"/>
                    </a:solidFill>
                    <a:latin typeface="DejaVu Sans"/>
                    <a:ea typeface="DejaVu Sans"/>
                  </a:defRPr>
                </a:pPr>
              </a:p>
            </c:txPr>
            <c:dLblPos val="ctr"/>
            <c:showLegendKey val="0"/>
            <c:showVal val="0"/>
            <c:showCatName val="0"/>
            <c:showSerName val="0"/>
            <c:showPercent val="0"/>
            <c:separator> </c:separator>
            <c:showLeaderLines val="0"/>
          </c:dLbls>
          <c:cat>
            <c:strRef>
              <c:f>categories</c:f>
              <c:strCache>
                <c:ptCount val="52"/>
                <c:pt idx="0">
                  <c:v>1970</c:v>
                </c:pt>
                <c:pt idx="1">
                  <c:v>1971</c:v>
                </c:pt>
                <c:pt idx="2">
                  <c:v>1972</c:v>
                </c:pt>
                <c:pt idx="3">
                  <c:v>1973</c:v>
                </c:pt>
                <c:pt idx="4">
                  <c:v>1974</c:v>
                </c:pt>
                <c:pt idx="5">
                  <c:v>1975</c:v>
                </c:pt>
                <c:pt idx="6">
                  <c:v>1976</c:v>
                </c:pt>
                <c:pt idx="7">
                  <c:v>1977</c:v>
                </c:pt>
                <c:pt idx="8">
                  <c:v>1978</c:v>
                </c:pt>
                <c:pt idx="9">
                  <c:v>1979</c:v>
                </c:pt>
                <c:pt idx="10">
                  <c:v>1980</c:v>
                </c:pt>
                <c:pt idx="11">
                  <c:v>1981</c:v>
                </c:pt>
                <c:pt idx="12">
                  <c:v>1982</c:v>
                </c:pt>
                <c:pt idx="13">
                  <c:v>1983</c:v>
                </c:pt>
                <c:pt idx="14">
                  <c:v>1984</c:v>
                </c:pt>
                <c:pt idx="15">
                  <c:v>1985</c:v>
                </c:pt>
                <c:pt idx="16">
                  <c:v>1986</c:v>
                </c:pt>
                <c:pt idx="17">
                  <c:v>1987</c:v>
                </c:pt>
                <c:pt idx="18">
                  <c:v>1988</c:v>
                </c:pt>
                <c:pt idx="19">
                  <c:v>1989</c:v>
                </c:pt>
                <c:pt idx="20">
                  <c:v>1990</c:v>
                </c:pt>
                <c:pt idx="21">
                  <c:v>1991</c:v>
                </c:pt>
                <c:pt idx="22">
                  <c:v>1992</c:v>
                </c:pt>
                <c:pt idx="23">
                  <c:v>1993</c:v>
                </c:pt>
                <c:pt idx="24">
                  <c:v>1994</c:v>
                </c:pt>
                <c:pt idx="25">
                  <c:v>1995</c:v>
                </c:pt>
                <c:pt idx="26">
                  <c:v>1996</c:v>
                </c:pt>
                <c:pt idx="27">
                  <c:v>1997</c:v>
                </c:pt>
                <c:pt idx="28">
                  <c:v>1998</c:v>
                </c:pt>
                <c:pt idx="29">
                  <c:v>1999</c:v>
                </c:pt>
                <c:pt idx="30">
                  <c:v>2000</c:v>
                </c:pt>
                <c:pt idx="31">
                  <c:v>2001</c:v>
                </c:pt>
                <c:pt idx="32">
                  <c:v>2002</c:v>
                </c:pt>
                <c:pt idx="33">
                  <c:v>2003</c:v>
                </c:pt>
                <c:pt idx="34">
                  <c:v>2004</c:v>
                </c:pt>
                <c:pt idx="35">
                  <c:v>2005</c:v>
                </c:pt>
                <c:pt idx="36">
                  <c:v>2006</c:v>
                </c:pt>
                <c:pt idx="37">
                  <c:v>2007</c:v>
                </c:pt>
                <c:pt idx="38">
                  <c:v>2008</c:v>
                </c:pt>
                <c:pt idx="39">
                  <c:v>2009</c:v>
                </c:pt>
                <c:pt idx="40">
                  <c:v>2010</c:v>
                </c:pt>
                <c:pt idx="41">
                  <c:v>2011</c:v>
                </c:pt>
                <c:pt idx="42">
                  <c:v>2012</c:v>
                </c:pt>
                <c:pt idx="43">
                  <c:v>2013</c:v>
                </c:pt>
                <c:pt idx="44">
                  <c:v>2014</c:v>
                </c:pt>
                <c:pt idx="45">
                  <c:v>2015</c:v>
                </c:pt>
                <c:pt idx="46">
                  <c:v>2016</c:v>
                </c:pt>
                <c:pt idx="47">
                  <c:v>2017</c:v>
                </c:pt>
                <c:pt idx="48">
                  <c:v>2018</c:v>
                </c:pt>
                <c:pt idx="49">
                  <c:v>2019</c:v>
                </c:pt>
                <c:pt idx="50">
                  <c:v>2020</c:v>
                </c:pt>
                <c:pt idx="51">
                  <c:v>2021</c:v>
                </c:pt>
              </c:strCache>
            </c:strRef>
          </c:cat>
          <c:val>
            <c:numRef>
              <c:f>1</c:f>
              <c:numCache>
                <c:formatCode>General</c:formatCode>
                <c:ptCount val="52"/>
                <c:pt idx="0">
                  <c:v>0.1</c:v>
                </c:pt>
                <c:pt idx="1">
                  <c:v>0.4</c:v>
                </c:pt>
                <c:pt idx="2">
                  <c:v>0.6</c:v>
                </c:pt>
                <c:pt idx="3">
                  <c:v>1.2</c:v>
                </c:pt>
                <c:pt idx="4">
                  <c:v>1.1</c:v>
                </c:pt>
                <c:pt idx="5">
                  <c:v>1</c:v>
                </c:pt>
                <c:pt idx="6">
                  <c:v>1.5</c:v>
                </c:pt>
                <c:pt idx="7">
                  <c:v>1.7</c:v>
                </c:pt>
                <c:pt idx="8">
                  <c:v>1.8</c:v>
                </c:pt>
                <c:pt idx="9">
                  <c:v>2.1</c:v>
                </c:pt>
                <c:pt idx="10">
                  <c:v>1.9</c:v>
                </c:pt>
                <c:pt idx="11">
                  <c:v>1.75</c:v>
                </c:pt>
                <c:pt idx="12">
                  <c:v>1.5</c:v>
                </c:pt>
                <c:pt idx="13">
                  <c:v>1.6</c:v>
                </c:pt>
                <c:pt idx="14">
                  <c:v>1.8</c:v>
                </c:pt>
                <c:pt idx="15">
                  <c:v>1.9</c:v>
                </c:pt>
                <c:pt idx="16">
                  <c:v>2.1</c:v>
                </c:pt>
                <c:pt idx="17">
                  <c:v>2.3</c:v>
                </c:pt>
                <c:pt idx="18">
                  <c:v>2.55</c:v>
                </c:pt>
                <c:pt idx="19">
                  <c:v>2.7</c:v>
                </c:pt>
                <c:pt idx="20">
                  <c:v>2.75</c:v>
                </c:pt>
                <c:pt idx="21">
                  <c:v>2.8</c:v>
                </c:pt>
                <c:pt idx="22">
                  <c:v>2.68</c:v>
                </c:pt>
                <c:pt idx="23">
                  <c:v>2.7</c:v>
                </c:pt>
                <c:pt idx="24">
                  <c:v>2.75</c:v>
                </c:pt>
                <c:pt idx="25">
                  <c:v>2.95</c:v>
                </c:pt>
                <c:pt idx="26">
                  <c:v>3</c:v>
                </c:pt>
                <c:pt idx="27">
                  <c:v>3.1</c:v>
                </c:pt>
                <c:pt idx="28">
                  <c:v>3.1</c:v>
                </c:pt>
                <c:pt idx="29">
                  <c:v>3.1</c:v>
                </c:pt>
                <c:pt idx="30">
                  <c:v>3.3</c:v>
                </c:pt>
                <c:pt idx="31">
                  <c:v>3.4</c:v>
                </c:pt>
                <c:pt idx="32">
                  <c:v>3.5</c:v>
                </c:pt>
                <c:pt idx="33">
                  <c:v>3.8</c:v>
                </c:pt>
                <c:pt idx="34">
                  <c:v>4.05</c:v>
                </c:pt>
                <c:pt idx="35">
                  <c:v>4.3</c:v>
                </c:pt>
                <c:pt idx="36">
                  <c:v>4.5</c:v>
                </c:pt>
                <c:pt idx="37">
                  <c:v>4.8</c:v>
                </c:pt>
                <c:pt idx="38">
                  <c:v>4.75</c:v>
                </c:pt>
                <c:pt idx="39">
                  <c:v>4.6</c:v>
                </c:pt>
                <c:pt idx="40">
                  <c:v>4.9</c:v>
                </c:pt>
                <c:pt idx="41">
                  <c:v>5</c:v>
                </c:pt>
                <c:pt idx="42">
                  <c:v>5</c:v>
                </c:pt>
                <c:pt idx="43">
                  <c:v>5.05</c:v>
                </c:pt>
                <c:pt idx="44">
                  <c:v>5.05</c:v>
                </c:pt>
                <c:pt idx="45">
                  <c:v>5</c:v>
                </c:pt>
                <c:pt idx="46">
                  <c:v>4.95</c:v>
                </c:pt>
                <c:pt idx="47">
                  <c:v>5.1</c:v>
                </c:pt>
                <c:pt idx="48">
                  <c:v>5.3</c:v>
                </c:pt>
                <c:pt idx="49">
                  <c:v>5.29</c:v>
                </c:pt>
                <c:pt idx="50">
                  <c:v>4.3</c:v>
                </c:pt>
                <c:pt idx="51">
                  <c:v>5.1</c:v>
                </c:pt>
              </c:numCache>
            </c:numRef>
          </c:val>
        </c:ser>
        <c:gapWidth val="100"/>
        <c:overlap val="100"/>
        <c:axId val="98783681"/>
        <c:axId val="44902295"/>
      </c:barChart>
      <c:catAx>
        <c:axId val="98783681"/>
        <c:scaling>
          <c:orientation val="minMax"/>
        </c:scaling>
        <c:delete val="0"/>
        <c:axPos val="b"/>
        <c:title>
          <c:tx>
            <c:rich>
              <a:bodyPr rot="0"/>
              <a:lstStyle/>
              <a:p>
                <a:pPr>
                  <a:defRPr b="0" sz="900" spc="-1" strike="noStrike">
                    <a:solidFill>
                      <a:srgbClr val="000000"/>
                    </a:solidFill>
                    <a:latin typeface="DejaVu Sans"/>
                    <a:ea typeface="DejaVu Sans"/>
                  </a:defRPr>
                </a:pPr>
                <a:r>
                  <a:rPr b="0" sz="900" spc="-1" strike="noStrike">
                    <a:solidFill>
                      <a:srgbClr val="000000"/>
                    </a:solidFill>
                    <a:latin typeface="DejaVu Sans"/>
                    <a:ea typeface="DejaVu Sans"/>
                  </a:rPr>
                  <a:t>(Planet's Biocapacity / Humanity's Ecological Footprint) x 365 = Earth Overshoot Day</a:t>
                </a:r>
              </a:p>
            </c:rich>
          </c:tx>
          <c:overlay val="0"/>
          <c:spPr>
            <a:noFill/>
            <a:ln>
              <a:noFill/>
            </a:ln>
          </c:spPr>
        </c:title>
        <c:numFmt formatCode="[$-409]mm/dd/yyyy" sourceLinked="1"/>
        <c:majorTickMark val="out"/>
        <c:minorTickMark val="none"/>
        <c:tickLblPos val="nextTo"/>
        <c:spPr>
          <a:ln w="9360">
            <a:solidFill>
              <a:srgbClr val="b3b3b3"/>
            </a:solidFill>
            <a:round/>
          </a:ln>
        </c:spPr>
        <c:txPr>
          <a:bodyPr/>
          <a:lstStyle/>
          <a:p>
            <a:pPr>
              <a:defRPr b="0" sz="1000" spc="-1" strike="noStrike">
                <a:solidFill>
                  <a:srgbClr val="000000"/>
                </a:solidFill>
                <a:latin typeface="DejaVu Sans"/>
                <a:ea typeface="DejaVu Sans"/>
              </a:defRPr>
            </a:pPr>
          </a:p>
        </c:txPr>
        <c:crossAx val="44902295"/>
        <c:crosses val="autoZero"/>
        <c:auto val="1"/>
        <c:lblAlgn val="ctr"/>
        <c:lblOffset val="100"/>
        <c:noMultiLvlLbl val="0"/>
      </c:catAx>
      <c:valAx>
        <c:axId val="44902295"/>
        <c:scaling>
          <c:orientation val="minMax"/>
          <c:max val="1"/>
          <c:min val="0"/>
        </c:scaling>
        <c:delete val="1"/>
        <c:axPos val="l"/>
        <c:numFmt formatCode="[$-409]0%" sourceLinked="0"/>
        <c:majorTickMark val="out"/>
        <c:minorTickMark val="none"/>
        <c:tickLblPos val="nextTo"/>
        <c:spPr>
          <a:ln w="9360">
            <a:solidFill>
              <a:srgbClr val="b3b3b3"/>
            </a:solidFill>
            <a:round/>
          </a:ln>
        </c:spPr>
        <c:txPr>
          <a:bodyPr/>
          <a:lstStyle/>
          <a:p>
            <a:pPr>
              <a:defRPr b="0" sz="1000" spc="-1" strike="noStrike">
                <a:solidFill>
                  <a:srgbClr val="000000"/>
                </a:solidFill>
                <a:latin typeface="DejaVu Sans"/>
                <a:ea typeface="DejaVu Sans"/>
              </a:defRPr>
            </a:pPr>
          </a:p>
        </c:txPr>
        <c:crossAx val="98783681"/>
        <c:crossBetween val="between"/>
      </c:valAx>
      <c:spPr>
        <a:noFill/>
        <a:ln>
          <a:solidFill>
            <a:srgbClr val="b3b3b3"/>
          </a:solidFill>
        </a:ln>
      </c:spPr>
    </c:plotArea>
    <c:plotVisOnly val="1"/>
    <c:dispBlanksAs val="gap"/>
  </c:chart>
  <c:spPr>
    <a:noFill/>
    <a:ln w="9360">
      <a:noFill/>
    </a:ln>
  </c:spPr>
</c:chartSpace>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185" name="PlaceHolder 2"/>
          <p:cNvSpPr>
            <a:spLocks noGrp="1"/>
          </p:cNvSpPr>
          <p:nvPr>
            <p:ph type="body"/>
          </p:nvPr>
        </p:nvSpPr>
        <p:spPr>
          <a:xfrm>
            <a:off x="756000" y="5078520"/>
            <a:ext cx="6047640" cy="481104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186" name="PlaceHolder 3"/>
          <p:cNvSpPr>
            <a:spLocks noGrp="1"/>
          </p:cNvSpPr>
          <p:nvPr>
            <p:ph type="hdr"/>
          </p:nvPr>
        </p:nvSpPr>
        <p:spPr>
          <a:xfrm>
            <a:off x="0" y="0"/>
            <a:ext cx="3280680" cy="53424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187" name="PlaceHolder 4"/>
          <p:cNvSpPr>
            <a:spLocks noGrp="1"/>
          </p:cNvSpPr>
          <p:nvPr>
            <p:ph type="dt"/>
          </p:nvPr>
        </p:nvSpPr>
        <p:spPr>
          <a:xfrm>
            <a:off x="4278960" y="0"/>
            <a:ext cx="3280680" cy="53424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188" name="PlaceHolder 5"/>
          <p:cNvSpPr>
            <a:spLocks noGrp="1"/>
          </p:cNvSpPr>
          <p:nvPr>
            <p:ph type="ftr"/>
          </p:nvPr>
        </p:nvSpPr>
        <p:spPr>
          <a:xfrm>
            <a:off x="0" y="10157400"/>
            <a:ext cx="3280680" cy="53424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189"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9C3DCB0C-AF4D-4E6F-9730-D6C7D9DD3B71}"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4" name="PlaceHolder 1"/>
          <p:cNvSpPr>
            <a:spLocks noGrp="1"/>
          </p:cNvSpPr>
          <p:nvPr>
            <p:ph type="sldImg"/>
          </p:nvPr>
        </p:nvSpPr>
        <p:spPr>
          <a:xfrm>
            <a:off x="90360" y="744480"/>
            <a:ext cx="6608520" cy="3714480"/>
          </a:xfrm>
          <a:prstGeom prst="rect">
            <a:avLst/>
          </a:prstGeom>
        </p:spPr>
      </p:sp>
      <p:sp>
        <p:nvSpPr>
          <p:cNvPr id="435" name="PlaceHolder 2"/>
          <p:cNvSpPr>
            <a:spLocks noGrp="1"/>
          </p:cNvSpPr>
          <p:nvPr>
            <p:ph type="body"/>
          </p:nvPr>
        </p:nvSpPr>
        <p:spPr>
          <a:xfrm>
            <a:off x="679680" y="4715280"/>
            <a:ext cx="5429520" cy="4458240"/>
          </a:xfrm>
          <a:prstGeom prst="rect">
            <a:avLst/>
          </a:prstGeom>
        </p:spPr>
        <p:txBody>
          <a:bodyPr lIns="95400" rIns="95400" tIns="47880" bIns="47880">
            <a:noAutofit/>
          </a:bodyPr>
          <a:p>
            <a:endParaRPr b="0" lang="en-US" sz="2000" spc="-1" strike="noStrike">
              <a:latin typeface="Arial"/>
            </a:endParaRPr>
          </a:p>
        </p:txBody>
      </p:sp>
      <p:sp>
        <p:nvSpPr>
          <p:cNvPr id="436" name="CustomShape 3"/>
          <p:cNvSpPr/>
          <p:nvPr/>
        </p:nvSpPr>
        <p:spPr>
          <a:xfrm>
            <a:off x="3850560" y="9428760"/>
            <a:ext cx="2936880" cy="487800"/>
          </a:xfrm>
          <a:prstGeom prst="rect">
            <a:avLst/>
          </a:prstGeom>
          <a:noFill/>
          <a:ln>
            <a:noFill/>
          </a:ln>
        </p:spPr>
        <p:style>
          <a:lnRef idx="0"/>
          <a:fillRef idx="0"/>
          <a:effectRef idx="0"/>
          <a:fontRef idx="minor"/>
        </p:style>
        <p:txBody>
          <a:bodyPr lIns="95400" rIns="95400" tIns="47880" bIns="47880" anchor="b">
            <a:noAutofit/>
          </a:bodyPr>
          <a:p>
            <a:pPr algn="r">
              <a:lnSpc>
                <a:spcPct val="100000"/>
              </a:lnSpc>
            </a:pPr>
            <a:fld id="{371F43AF-EA1F-46C6-88DD-F81787396D6E}" type="slidenum">
              <a:rPr b="0" lang="de-DE" sz="1300" spc="-1" strike="noStrike">
                <a:solidFill>
                  <a:srgbClr val="000000"/>
                </a:solidFill>
                <a:latin typeface="+mn-lt"/>
                <a:ea typeface="+mn-ea"/>
              </a:rPr>
              <a:t>&lt;number&gt;</a:t>
            </a:fld>
            <a:endParaRPr b="0" lang="en-US" sz="1300" spc="-1" strike="noStrike">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PlaceHolder 1"/>
          <p:cNvSpPr>
            <a:spLocks noGrp="1"/>
          </p:cNvSpPr>
          <p:nvPr>
            <p:ph type="sldImg"/>
          </p:nvPr>
        </p:nvSpPr>
        <p:spPr>
          <a:xfrm>
            <a:off x="217440" y="812880"/>
            <a:ext cx="7116480" cy="4000320"/>
          </a:xfrm>
          <a:prstGeom prst="rect">
            <a:avLst/>
          </a:prstGeom>
        </p:spPr>
      </p:sp>
      <p:sp>
        <p:nvSpPr>
          <p:cNvPr id="438" name="PlaceHolder 2"/>
          <p:cNvSpPr>
            <a:spLocks noGrp="1"/>
          </p:cNvSpPr>
          <p:nvPr>
            <p:ph type="body"/>
          </p:nvPr>
        </p:nvSpPr>
        <p:spPr>
          <a:xfrm>
            <a:off x="756000" y="5078520"/>
            <a:ext cx="6039360" cy="4802760"/>
          </a:xfrm>
          <a:prstGeom prst="rect">
            <a:avLst/>
          </a:prstGeom>
        </p:spPr>
        <p:txBody>
          <a:bodyPr lIns="0" rIns="0" tIns="0" bIns="0">
            <a:noAutofit/>
          </a:bodyPr>
          <a:p>
            <a:endParaRPr b="0" lang="en-US" sz="2000" spc="-1" strike="noStrike">
              <a:latin typeface="Arial"/>
            </a:endParaRPr>
          </a:p>
        </p:txBody>
      </p:sp>
      <p:sp>
        <p:nvSpPr>
          <p:cNvPr id="439" name="CustomShape 3"/>
          <p:cNvSpPr/>
          <p:nvPr/>
        </p:nvSpPr>
        <p:spPr>
          <a:xfrm>
            <a:off x="4278960" y="10157400"/>
            <a:ext cx="3272400" cy="525960"/>
          </a:xfrm>
          <a:prstGeom prst="rect">
            <a:avLst/>
          </a:prstGeom>
          <a:noFill/>
          <a:ln>
            <a:noFill/>
          </a:ln>
        </p:spPr>
        <p:style>
          <a:lnRef idx="0"/>
          <a:fillRef idx="0"/>
          <a:effectRef idx="0"/>
          <a:fontRef idx="minor"/>
        </p:style>
        <p:txBody>
          <a:bodyPr lIns="0" rIns="0" tIns="0" bIns="0" anchor="b">
            <a:noAutofit/>
          </a:bodyPr>
          <a:p>
            <a:pPr algn="r">
              <a:lnSpc>
                <a:spcPct val="100000"/>
              </a:lnSpc>
            </a:pPr>
            <a:fld id="{9B7984C3-DDC1-4321-A26C-47FCCF33B526}" type="slidenum">
              <a:rPr b="0" lang="en-US" sz="1400" spc="-1" strike="noStrike">
                <a:solidFill>
                  <a:srgbClr val="000000"/>
                </a:solidFill>
                <a:latin typeface="Times New Roman"/>
                <a:ea typeface="+mn-ea"/>
              </a:rPr>
              <a:t>&lt;number&gt;</a:t>
            </a:fld>
            <a:endParaRPr b="0" lang="en-US" sz="1400" spc="-1" strike="noStrike">
              <a:latin typeface="Arial"/>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PlaceHolder 1"/>
          <p:cNvSpPr>
            <a:spLocks noGrp="1"/>
          </p:cNvSpPr>
          <p:nvPr>
            <p:ph type="sldImg"/>
          </p:nvPr>
        </p:nvSpPr>
        <p:spPr>
          <a:xfrm>
            <a:off x="90360" y="744480"/>
            <a:ext cx="6608520" cy="3714480"/>
          </a:xfrm>
          <a:prstGeom prst="rect">
            <a:avLst/>
          </a:prstGeom>
        </p:spPr>
      </p:sp>
      <p:sp>
        <p:nvSpPr>
          <p:cNvPr id="441" name="PlaceHolder 2"/>
          <p:cNvSpPr>
            <a:spLocks noGrp="1"/>
          </p:cNvSpPr>
          <p:nvPr>
            <p:ph type="body"/>
          </p:nvPr>
        </p:nvSpPr>
        <p:spPr>
          <a:xfrm>
            <a:off x="679680" y="4715280"/>
            <a:ext cx="5429520" cy="4458240"/>
          </a:xfrm>
          <a:prstGeom prst="rect">
            <a:avLst/>
          </a:prstGeom>
        </p:spPr>
        <p:txBody>
          <a:bodyPr lIns="95400" rIns="95400" tIns="47880" bIns="47880">
            <a:noAutofit/>
          </a:bodyPr>
          <a:p>
            <a:endParaRPr b="0" lang="en-US" sz="2000" spc="-1" strike="noStrike">
              <a:latin typeface="Arial"/>
            </a:endParaRPr>
          </a:p>
        </p:txBody>
      </p:sp>
      <p:sp>
        <p:nvSpPr>
          <p:cNvPr id="442" name="CustomShape 3"/>
          <p:cNvSpPr/>
          <p:nvPr/>
        </p:nvSpPr>
        <p:spPr>
          <a:xfrm>
            <a:off x="3850560" y="9428760"/>
            <a:ext cx="2936880" cy="487800"/>
          </a:xfrm>
          <a:prstGeom prst="rect">
            <a:avLst/>
          </a:prstGeom>
          <a:noFill/>
          <a:ln>
            <a:noFill/>
          </a:ln>
        </p:spPr>
        <p:style>
          <a:lnRef idx="0"/>
          <a:fillRef idx="0"/>
          <a:effectRef idx="0"/>
          <a:fontRef idx="minor"/>
        </p:style>
        <p:txBody>
          <a:bodyPr lIns="95400" rIns="95400" tIns="47880" bIns="47880" anchor="b">
            <a:noAutofit/>
          </a:bodyPr>
          <a:p>
            <a:pPr algn="r">
              <a:lnSpc>
                <a:spcPct val="100000"/>
              </a:lnSpc>
            </a:pPr>
            <a:fld id="{3928B7CD-7AF6-4825-9005-79F73B5AC07D}" type="slidenum">
              <a:rPr b="0" lang="de-DE" sz="1300" spc="-1" strike="noStrike">
                <a:solidFill>
                  <a:srgbClr val="000000"/>
                </a:solidFill>
                <a:latin typeface="+mn-lt"/>
                <a:ea typeface="+mn-ea"/>
              </a:rPr>
              <a:t>&lt;number&gt;</a:t>
            </a:fld>
            <a:endParaRPr b="0" lang="en-US" sz="13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7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8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8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8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8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9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9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5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5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6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6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7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7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7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7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7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8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8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8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8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40520" cy="6849360"/>
          </a:xfrm>
          <a:prstGeom prst="rect">
            <a:avLst/>
          </a:prstGeom>
          <a:solidFill>
            <a:srgbClr val="000000">
              <a:alpha val="10000"/>
            </a:srgbClr>
          </a:solidFill>
          <a:ln>
            <a:noFill/>
          </a:ln>
        </p:spPr>
        <p:style>
          <a:lnRef idx="0"/>
          <a:fillRef idx="0"/>
          <a:effectRef idx="0"/>
          <a:fontRef idx="minor"/>
        </p:style>
      </p:sp>
      <p:sp>
        <p:nvSpPr>
          <p:cNvPr id="1" name="CustomShape 2"/>
          <p:cNvSpPr/>
          <p:nvPr/>
        </p:nvSpPr>
        <p:spPr>
          <a:xfrm>
            <a:off x="11438640" y="6453360"/>
            <a:ext cx="75744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535A2401-88E4-4D44-AE29-387D28574B9F}"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2" name="CustomShape 3"/>
          <p:cNvSpPr/>
          <p:nvPr/>
        </p:nvSpPr>
        <p:spPr>
          <a:xfrm>
            <a:off x="912240" y="1268280"/>
            <a:ext cx="9207360" cy="360720"/>
          </a:xfrm>
          <a:prstGeom prst="rect">
            <a:avLst/>
          </a:prstGeom>
          <a:noFill/>
          <a:ln>
            <a:noFill/>
          </a:ln>
        </p:spPr>
        <p:style>
          <a:lnRef idx="0"/>
          <a:fillRef idx="0"/>
          <a:effectRef idx="0"/>
          <a:fontRef idx="minor"/>
        </p:style>
      </p:sp>
      <p:pic>
        <p:nvPicPr>
          <p:cNvPr id="3" name="Picture 19" descr="Logo_TUC_de_RGB"/>
          <p:cNvPicPr/>
          <p:nvPr/>
        </p:nvPicPr>
        <p:blipFill>
          <a:blip r:embed="rId2"/>
          <a:stretch/>
        </p:blipFill>
        <p:spPr>
          <a:xfrm>
            <a:off x="0" y="0"/>
            <a:ext cx="3051360" cy="561240"/>
          </a:xfrm>
          <a:prstGeom prst="rect">
            <a:avLst/>
          </a:prstGeom>
          <a:ln>
            <a:noFill/>
          </a:ln>
        </p:spPr>
      </p:pic>
      <p:pic>
        <p:nvPicPr>
          <p:cNvPr id="4" name="Grafik 2" descr=""/>
          <p:cNvPicPr/>
          <p:nvPr/>
        </p:nvPicPr>
        <p:blipFill>
          <a:blip r:embed="rId3"/>
          <a:stretch/>
        </p:blipFill>
        <p:spPr>
          <a:xfrm>
            <a:off x="7430400" y="134640"/>
            <a:ext cx="3697200" cy="513360"/>
          </a:xfrm>
          <a:prstGeom prst="rect">
            <a:avLst/>
          </a:prstGeom>
          <a:ln>
            <a:noFill/>
          </a:ln>
        </p:spPr>
      </p:pic>
      <p:sp>
        <p:nvSpPr>
          <p:cNvPr id="5" name="CustomShape 4"/>
          <p:cNvSpPr/>
          <p:nvPr/>
        </p:nvSpPr>
        <p:spPr>
          <a:xfrm>
            <a:off x="912240" y="1268280"/>
            <a:ext cx="9207360" cy="360720"/>
          </a:xfrm>
          <a:prstGeom prst="rect">
            <a:avLst/>
          </a:prstGeom>
          <a:noFill/>
          <a:ln>
            <a:noFill/>
          </a:ln>
        </p:spPr>
        <p:style>
          <a:lnRef idx="0"/>
          <a:fillRef idx="0"/>
          <a:effectRef idx="0"/>
          <a:fontRef idx="minor"/>
        </p:style>
      </p:sp>
      <p:sp>
        <p:nvSpPr>
          <p:cNvPr id="6" name="CustomShape 5"/>
          <p:cNvSpPr/>
          <p:nvPr/>
        </p:nvSpPr>
        <p:spPr>
          <a:xfrm>
            <a:off x="11444760" y="0"/>
            <a:ext cx="740520" cy="6849360"/>
          </a:xfrm>
          <a:prstGeom prst="rect">
            <a:avLst/>
          </a:prstGeom>
          <a:solidFill>
            <a:srgbClr val="000000">
              <a:alpha val="10000"/>
            </a:srgbClr>
          </a:solidFill>
          <a:ln>
            <a:noFill/>
          </a:ln>
        </p:spPr>
        <p:style>
          <a:lnRef idx="0"/>
          <a:fillRef idx="0"/>
          <a:effectRef idx="0"/>
          <a:fontRef idx="minor"/>
        </p:style>
      </p:sp>
      <p:sp>
        <p:nvSpPr>
          <p:cNvPr id="7" name="CustomShape 6"/>
          <p:cNvSpPr/>
          <p:nvPr/>
        </p:nvSpPr>
        <p:spPr>
          <a:xfrm>
            <a:off x="0" y="6642720"/>
            <a:ext cx="1218240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Arial"/>
            </a:endParaRPr>
          </a:p>
        </p:txBody>
      </p:sp>
      <p:sp>
        <p:nvSpPr>
          <p:cNvPr id="8"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a:t>
            </a:r>
            <a:r>
              <a:rPr b="0" lang="en-US" sz="4400" spc="-1" strike="noStrike">
                <a:latin typeface="Arial"/>
              </a:rPr>
              <a:t>the title text </a:t>
            </a:r>
            <a:r>
              <a:rPr b="0" lang="en-US" sz="4400" spc="-1" strike="noStrike">
                <a:latin typeface="Arial"/>
              </a:rPr>
              <a:t>format</a:t>
            </a:r>
            <a:endParaRPr b="0" lang="en-US" sz="4400" spc="-1" strike="noStrike">
              <a:latin typeface="Arial"/>
            </a:endParaRPr>
          </a:p>
        </p:txBody>
      </p:sp>
      <p:sp>
        <p:nvSpPr>
          <p:cNvPr id="9"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40520" cy="6849360"/>
          </a:xfrm>
          <a:prstGeom prst="rect">
            <a:avLst/>
          </a:prstGeom>
          <a:solidFill>
            <a:srgbClr val="000000">
              <a:alpha val="10000"/>
            </a:srgbClr>
          </a:solidFill>
          <a:ln>
            <a:noFill/>
          </a:ln>
        </p:spPr>
        <p:style>
          <a:lnRef idx="0"/>
          <a:fillRef idx="0"/>
          <a:effectRef idx="0"/>
          <a:fontRef idx="minor"/>
        </p:style>
      </p:sp>
      <p:sp>
        <p:nvSpPr>
          <p:cNvPr id="47" name="CustomShape 2"/>
          <p:cNvSpPr/>
          <p:nvPr/>
        </p:nvSpPr>
        <p:spPr>
          <a:xfrm>
            <a:off x="11438640" y="6453360"/>
            <a:ext cx="75744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89AE5FE4-0F6A-43F8-851F-49830AF0F6EE}"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48" name="CustomShape 3"/>
          <p:cNvSpPr/>
          <p:nvPr/>
        </p:nvSpPr>
        <p:spPr>
          <a:xfrm>
            <a:off x="912240" y="1268280"/>
            <a:ext cx="9207360" cy="360720"/>
          </a:xfrm>
          <a:prstGeom prst="rect">
            <a:avLst/>
          </a:prstGeom>
          <a:noFill/>
          <a:ln>
            <a:noFill/>
          </a:ln>
        </p:spPr>
        <p:style>
          <a:lnRef idx="0"/>
          <a:fillRef idx="0"/>
          <a:effectRef idx="0"/>
          <a:fontRef idx="minor"/>
        </p:style>
      </p:sp>
      <p:pic>
        <p:nvPicPr>
          <p:cNvPr id="49" name="Picture 19" descr="Logo_TUC_de_RGB"/>
          <p:cNvPicPr/>
          <p:nvPr/>
        </p:nvPicPr>
        <p:blipFill>
          <a:blip r:embed="rId2"/>
          <a:stretch/>
        </p:blipFill>
        <p:spPr>
          <a:xfrm>
            <a:off x="0" y="0"/>
            <a:ext cx="3051360" cy="561240"/>
          </a:xfrm>
          <a:prstGeom prst="rect">
            <a:avLst/>
          </a:prstGeom>
          <a:ln>
            <a:noFill/>
          </a:ln>
        </p:spPr>
      </p:pic>
      <p:pic>
        <p:nvPicPr>
          <p:cNvPr id="50" name="Grafik 2" descr=""/>
          <p:cNvPicPr/>
          <p:nvPr/>
        </p:nvPicPr>
        <p:blipFill>
          <a:blip r:embed="rId3"/>
          <a:stretch/>
        </p:blipFill>
        <p:spPr>
          <a:xfrm>
            <a:off x="7430400" y="134640"/>
            <a:ext cx="3697200" cy="513360"/>
          </a:xfrm>
          <a:prstGeom prst="rect">
            <a:avLst/>
          </a:prstGeom>
          <a:ln>
            <a:noFill/>
          </a:ln>
        </p:spPr>
      </p:pic>
      <p:sp>
        <p:nvSpPr>
          <p:cNvPr id="51" name="CustomShape 4"/>
          <p:cNvSpPr/>
          <p:nvPr/>
        </p:nvSpPr>
        <p:spPr>
          <a:xfrm>
            <a:off x="11444760" y="0"/>
            <a:ext cx="740520" cy="6849360"/>
          </a:xfrm>
          <a:prstGeom prst="rect">
            <a:avLst/>
          </a:prstGeom>
          <a:solidFill>
            <a:srgbClr val="000000">
              <a:alpha val="10000"/>
            </a:srgbClr>
          </a:solidFill>
          <a:ln>
            <a:noFill/>
          </a:ln>
        </p:spPr>
        <p:style>
          <a:lnRef idx="0"/>
          <a:fillRef idx="0"/>
          <a:effectRef idx="0"/>
          <a:fontRef idx="minor"/>
        </p:style>
      </p:sp>
      <p:sp>
        <p:nvSpPr>
          <p:cNvPr id="52" name="CustomShape 5"/>
          <p:cNvSpPr/>
          <p:nvPr/>
        </p:nvSpPr>
        <p:spPr>
          <a:xfrm>
            <a:off x="11438640" y="6453360"/>
            <a:ext cx="75744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633D61BD-065F-4536-A070-2E798757E524}"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53" name="CustomShape 6"/>
          <p:cNvSpPr/>
          <p:nvPr/>
        </p:nvSpPr>
        <p:spPr>
          <a:xfrm>
            <a:off x="0" y="6642720"/>
            <a:ext cx="1218240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Arial"/>
            </a:endParaRPr>
          </a:p>
        </p:txBody>
      </p:sp>
      <p:sp>
        <p:nvSpPr>
          <p:cNvPr id="54"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5"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 name="CustomShape 1"/>
          <p:cNvSpPr/>
          <p:nvPr/>
        </p:nvSpPr>
        <p:spPr>
          <a:xfrm>
            <a:off x="11444760" y="0"/>
            <a:ext cx="740520" cy="6849360"/>
          </a:xfrm>
          <a:prstGeom prst="rect">
            <a:avLst/>
          </a:prstGeom>
          <a:solidFill>
            <a:srgbClr val="000000">
              <a:alpha val="10000"/>
            </a:srgbClr>
          </a:solidFill>
          <a:ln>
            <a:noFill/>
          </a:ln>
        </p:spPr>
        <p:style>
          <a:lnRef idx="0"/>
          <a:fillRef idx="0"/>
          <a:effectRef idx="0"/>
          <a:fontRef idx="minor"/>
        </p:style>
      </p:sp>
      <p:sp>
        <p:nvSpPr>
          <p:cNvPr id="93" name="CustomShape 2"/>
          <p:cNvSpPr/>
          <p:nvPr/>
        </p:nvSpPr>
        <p:spPr>
          <a:xfrm>
            <a:off x="11438640" y="6453360"/>
            <a:ext cx="75744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D4728CB1-A925-402E-A724-79EC8381F172}"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94" name="CustomShape 3"/>
          <p:cNvSpPr/>
          <p:nvPr/>
        </p:nvSpPr>
        <p:spPr>
          <a:xfrm>
            <a:off x="912240" y="1268280"/>
            <a:ext cx="9207360" cy="360720"/>
          </a:xfrm>
          <a:prstGeom prst="rect">
            <a:avLst/>
          </a:prstGeom>
          <a:noFill/>
          <a:ln>
            <a:noFill/>
          </a:ln>
        </p:spPr>
        <p:style>
          <a:lnRef idx="0"/>
          <a:fillRef idx="0"/>
          <a:effectRef idx="0"/>
          <a:fontRef idx="minor"/>
        </p:style>
      </p:sp>
      <p:pic>
        <p:nvPicPr>
          <p:cNvPr id="95" name="Picture 19" descr="Logo_TUC_de_RGB"/>
          <p:cNvPicPr/>
          <p:nvPr/>
        </p:nvPicPr>
        <p:blipFill>
          <a:blip r:embed="rId2"/>
          <a:stretch/>
        </p:blipFill>
        <p:spPr>
          <a:xfrm>
            <a:off x="0" y="0"/>
            <a:ext cx="3051360" cy="561240"/>
          </a:xfrm>
          <a:prstGeom prst="rect">
            <a:avLst/>
          </a:prstGeom>
          <a:ln>
            <a:noFill/>
          </a:ln>
        </p:spPr>
      </p:pic>
      <p:pic>
        <p:nvPicPr>
          <p:cNvPr id="96" name="Grafik 2" descr=""/>
          <p:cNvPicPr/>
          <p:nvPr/>
        </p:nvPicPr>
        <p:blipFill>
          <a:blip r:embed="rId3"/>
          <a:stretch/>
        </p:blipFill>
        <p:spPr>
          <a:xfrm>
            <a:off x="7430400" y="134640"/>
            <a:ext cx="3697200" cy="513360"/>
          </a:xfrm>
          <a:prstGeom prst="rect">
            <a:avLst/>
          </a:prstGeom>
          <a:ln>
            <a:noFill/>
          </a:ln>
        </p:spPr>
      </p:pic>
      <p:sp>
        <p:nvSpPr>
          <p:cNvPr id="97" name="CustomShape 4"/>
          <p:cNvSpPr/>
          <p:nvPr/>
        </p:nvSpPr>
        <p:spPr>
          <a:xfrm>
            <a:off x="11444760" y="0"/>
            <a:ext cx="740520" cy="6849360"/>
          </a:xfrm>
          <a:prstGeom prst="rect">
            <a:avLst/>
          </a:prstGeom>
          <a:solidFill>
            <a:srgbClr val="000000">
              <a:alpha val="10000"/>
            </a:srgbClr>
          </a:solidFill>
          <a:ln>
            <a:noFill/>
          </a:ln>
        </p:spPr>
        <p:style>
          <a:lnRef idx="0"/>
          <a:fillRef idx="0"/>
          <a:effectRef idx="0"/>
          <a:fontRef idx="minor"/>
        </p:style>
      </p:sp>
      <p:sp>
        <p:nvSpPr>
          <p:cNvPr id="98" name="CustomShape 5"/>
          <p:cNvSpPr/>
          <p:nvPr/>
        </p:nvSpPr>
        <p:spPr>
          <a:xfrm>
            <a:off x="11438640" y="6453360"/>
            <a:ext cx="75744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F0908DCE-6361-4F96-8AFD-C2285C8A4D86}"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99" name="CustomShape 6"/>
          <p:cNvSpPr/>
          <p:nvPr/>
        </p:nvSpPr>
        <p:spPr>
          <a:xfrm>
            <a:off x="0" y="6642720"/>
            <a:ext cx="1218240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Arial"/>
            </a:endParaRPr>
          </a:p>
        </p:txBody>
      </p:sp>
      <p:sp>
        <p:nvSpPr>
          <p:cNvPr id="100"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01"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8" name="CustomShape 1"/>
          <p:cNvSpPr/>
          <p:nvPr/>
        </p:nvSpPr>
        <p:spPr>
          <a:xfrm>
            <a:off x="11444760" y="0"/>
            <a:ext cx="740520" cy="6849360"/>
          </a:xfrm>
          <a:prstGeom prst="rect">
            <a:avLst/>
          </a:prstGeom>
          <a:solidFill>
            <a:srgbClr val="000000">
              <a:alpha val="10000"/>
            </a:srgbClr>
          </a:solidFill>
          <a:ln>
            <a:noFill/>
          </a:ln>
        </p:spPr>
        <p:style>
          <a:lnRef idx="0"/>
          <a:fillRef idx="0"/>
          <a:effectRef idx="0"/>
          <a:fontRef idx="minor"/>
        </p:style>
      </p:sp>
      <p:sp>
        <p:nvSpPr>
          <p:cNvPr id="139" name="CustomShape 2"/>
          <p:cNvSpPr/>
          <p:nvPr/>
        </p:nvSpPr>
        <p:spPr>
          <a:xfrm>
            <a:off x="11438640" y="6453360"/>
            <a:ext cx="75744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2A9F2516-6BAF-4425-B489-D8636A9DDEA8}"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140" name="CustomShape 3"/>
          <p:cNvSpPr/>
          <p:nvPr/>
        </p:nvSpPr>
        <p:spPr>
          <a:xfrm>
            <a:off x="912240" y="1268280"/>
            <a:ext cx="9207360" cy="360720"/>
          </a:xfrm>
          <a:prstGeom prst="rect">
            <a:avLst/>
          </a:prstGeom>
          <a:noFill/>
          <a:ln>
            <a:noFill/>
          </a:ln>
        </p:spPr>
        <p:style>
          <a:lnRef idx="0"/>
          <a:fillRef idx="0"/>
          <a:effectRef idx="0"/>
          <a:fontRef idx="minor"/>
        </p:style>
      </p:sp>
      <p:pic>
        <p:nvPicPr>
          <p:cNvPr id="141" name="Picture 19" descr="Logo_TUC_de_RGB"/>
          <p:cNvPicPr/>
          <p:nvPr/>
        </p:nvPicPr>
        <p:blipFill>
          <a:blip r:embed="rId2"/>
          <a:stretch/>
        </p:blipFill>
        <p:spPr>
          <a:xfrm>
            <a:off x="0" y="0"/>
            <a:ext cx="3051360" cy="561240"/>
          </a:xfrm>
          <a:prstGeom prst="rect">
            <a:avLst/>
          </a:prstGeom>
          <a:ln>
            <a:noFill/>
          </a:ln>
        </p:spPr>
      </p:pic>
      <p:pic>
        <p:nvPicPr>
          <p:cNvPr id="142" name="Grafik 2" descr=""/>
          <p:cNvPicPr/>
          <p:nvPr/>
        </p:nvPicPr>
        <p:blipFill>
          <a:blip r:embed="rId3"/>
          <a:stretch/>
        </p:blipFill>
        <p:spPr>
          <a:xfrm>
            <a:off x="7430400" y="134640"/>
            <a:ext cx="3697200" cy="513360"/>
          </a:xfrm>
          <a:prstGeom prst="rect">
            <a:avLst/>
          </a:prstGeom>
          <a:ln>
            <a:noFill/>
          </a:ln>
        </p:spPr>
      </p:pic>
      <p:sp>
        <p:nvSpPr>
          <p:cNvPr id="143" name="CustomShape 4"/>
          <p:cNvSpPr/>
          <p:nvPr/>
        </p:nvSpPr>
        <p:spPr>
          <a:xfrm>
            <a:off x="11444760" y="0"/>
            <a:ext cx="740520" cy="6849360"/>
          </a:xfrm>
          <a:prstGeom prst="rect">
            <a:avLst/>
          </a:prstGeom>
          <a:solidFill>
            <a:srgbClr val="000000">
              <a:alpha val="10000"/>
            </a:srgbClr>
          </a:solidFill>
          <a:ln>
            <a:noFill/>
          </a:ln>
        </p:spPr>
        <p:style>
          <a:lnRef idx="0"/>
          <a:fillRef idx="0"/>
          <a:effectRef idx="0"/>
          <a:fontRef idx="minor"/>
        </p:style>
      </p:sp>
      <p:sp>
        <p:nvSpPr>
          <p:cNvPr id="144" name="CustomShape 5"/>
          <p:cNvSpPr/>
          <p:nvPr/>
        </p:nvSpPr>
        <p:spPr>
          <a:xfrm>
            <a:off x="11438640" y="6453360"/>
            <a:ext cx="75744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61403996-6336-45FE-89A5-1F5F437D2643}"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145" name="CustomShape 6"/>
          <p:cNvSpPr/>
          <p:nvPr/>
        </p:nvSpPr>
        <p:spPr>
          <a:xfrm>
            <a:off x="0" y="6642720"/>
            <a:ext cx="1218240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Arial"/>
            </a:endParaRPr>
          </a:p>
        </p:txBody>
      </p:sp>
      <p:sp>
        <p:nvSpPr>
          <p:cNvPr id="146"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47"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image" Target="../media/image12.jpeg"/><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hyperlink" Target="https://www.overshootday.org/newsroom/past-earth-overshoot-days/" TargetMode="External"/><Relationship Id="rId2" Type="http://schemas.openxmlformats.org/officeDocument/2006/relationships/chart" Target="../charts/chart1.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image" Target="../media/image16.jpeg"/><Relationship Id="rId3" Type="http://schemas.openxmlformats.org/officeDocument/2006/relationships/hyperlink" Target="https://www.flickr.com/photos/96649248@N00/43867280734" TargetMode="External"/><Relationship Id="rId4" Type="http://schemas.openxmlformats.org/officeDocument/2006/relationships/hyperlink" Target="https://www.creativecommons.org/licenses/by-nc-nd/2.0/" TargetMode="External"/><Relationship Id="rId5" Type="http://schemas.openxmlformats.org/officeDocument/2006/relationships/hyperlink" Target="https://flic.kr/p/aKXw2F" TargetMode="External"/><Relationship Id="rId6" Type="http://schemas.openxmlformats.org/officeDocument/2006/relationships/hyperlink" Target="https://creativecommons.org/licenses/by-sa/2.0/" TargetMode="External"/><Relationship Id="rId7"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hyperlink" Target="https://creativecommons.org/licenses/by-sa/2.0/" TargetMode="External"/><Relationship Id="rId2" Type="http://schemas.openxmlformats.org/officeDocument/2006/relationships/hyperlink" Target="https://creativecommons.org/licenses/by-sa/2.0/" TargetMode="External"/><Relationship Id="rId3" Type="http://schemas.openxmlformats.org/officeDocument/2006/relationships/image" Target="../media/image17.jpeg"/><Relationship Id="rId4" Type="http://schemas.openxmlformats.org/officeDocument/2006/relationships/image" Target="../media/image18.jpeg"/><Relationship Id="rId5"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image" Target="../media/image20.jpeg"/><Relationship Id="rId3" Type="http://schemas.openxmlformats.org/officeDocument/2006/relationships/hyperlink" Target="https://creativecommons.org/licenses/by-sa/2.0/" TargetMode="External"/><Relationship Id="rId4" Type="http://schemas.openxmlformats.org/officeDocument/2006/relationships/hyperlink" Target="https://creativecommons.org/licenses/by-sa/2.0/" TargetMode="External"/><Relationship Id="rId5"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hyperlink" Target="https://climateactiontracker.org/documents/999/CAT_2021-11_PublicData_EmissionsPathways.xlsx" TargetMode="External"/><Relationship Id="rId2" Type="http://schemas.openxmlformats.org/officeDocument/2006/relationships/image" Target="../media/image21.wmf"/><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22.wmf"/><Relationship Id="rId2" Type="http://schemas.openxmlformats.org/officeDocument/2006/relationships/hyperlink" Target="https://climateactiontracker.org/documents/999/CAT_2021-11_PublicData_EmissionsPathways.xlsx" TargetMode="External"/><Relationship Id="rId3"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hyperlink" Target="https://www.youtube.com/watch?v=TMrtLsQbaok" TargetMode="External"/><Relationship Id="rId2" Type="http://schemas.openxmlformats.org/officeDocument/2006/relationships/hyperlink" Target="https://insightmaker.com/insight/1954/The-World3-Model-Classic-World-Simulation" TargetMode="External"/><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Emerging-Technologies-for-the-Circular-Economy"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hyperlink" Target="https://blogs.microsoft.com/blog/2020/01/16/microsoft-will-be-carbon-negative-by-2030/" TargetMode="External"/><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hyperlink" Target="https://www.apple.com/newsroom/2020/07/apple-commits-to-be-100-percent-carbon-neutral-for-its-supply-chain-and-products-by-2030/" TargetMode="External"/><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hyperlink" Target="https://www.polestar.com/uk/news/striving-for-zero-the-2030-climate-neutral-car-plan/" TargetMode="External"/><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hyperlink" Target="https://www.polestar.com/uk/news/striving-for-zero-the-2030-climate-neutral-car-plan/" TargetMode="External"/><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hyperlink" Target="https://www.ifixit.com/tablet-repairability" TargetMode="External"/><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hyperlink" Target="https://www.footprintcalculator.org/" TargetMode="External"/><Relationship Id="rId2" Type="http://schemas.openxmlformats.org/officeDocument/2006/relationships/hyperlink" Target="https://www.footprintcalculator.org/" TargetMode="External"/><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hyperlink" Target="https://www.tu-clausthal.de/en/university/about-us" TargetMode="Externa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slideLayout" Target="../slideLayouts/slideLayout13.xml"/><Relationship Id="rId5"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9.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hyperlink" Target="https://creativecommons.org/licenses/by-nc/2.0/" TargetMode="External"/><Relationship Id="rId2" Type="http://schemas.openxmlformats.org/officeDocument/2006/relationships/image" Target="../media/image31.jpeg"/><Relationship Id="rId3" Type="http://schemas.openxmlformats.org/officeDocument/2006/relationships/image" Target="../media/image32.png"/><Relationship Id="rId4"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hyperlink" Target="https://www.spiegel.de/wissenschaft/technik/endlager-suche-was-wie-viel-und-wohin-damit-die-deutsche-atommuell-bilanz-a-7a153ba3-029a-4e55-adaf-3312b7427d9e" TargetMode="External"/><Relationship Id="rId2"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hyperlink" Target="https://www.spiegel.de/wissenschaft/technik/endlager-suche-was-wie-viel-und-wohin-damit-die-deutsche-atommuell-bilanz-a-7a153ba3-029a-4e55-adaf-3312b7427d9e" TargetMode="External"/><Relationship Id="rId2"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33.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35.jpeg"/><Relationship Id="rId2"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hyperlink" Target="https://insightmaker.com/insight/1954/The-World3-Model-Classic-World-Simulation" TargetMode="External"/><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CustomShape 1"/>
          <p:cNvSpPr/>
          <p:nvPr/>
        </p:nvSpPr>
        <p:spPr>
          <a:xfrm>
            <a:off x="527400" y="1412640"/>
            <a:ext cx="10360440" cy="114696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US" sz="3200" spc="-1" strike="noStrike">
              <a:latin typeface="Arial"/>
            </a:endParaRPr>
          </a:p>
        </p:txBody>
      </p:sp>
      <p:sp>
        <p:nvSpPr>
          <p:cNvPr id="191" name="CustomShape 2"/>
          <p:cNvSpPr/>
          <p:nvPr/>
        </p:nvSpPr>
        <p:spPr>
          <a:xfrm>
            <a:off x="527400" y="2852640"/>
            <a:ext cx="10360440" cy="236772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1: Introduction to the Circular Economy</a:t>
            </a:r>
            <a:endParaRPr b="0" lang="en-US" sz="2400" spc="-1" strike="noStrike">
              <a:latin typeface="Arial"/>
            </a:endParaRPr>
          </a:p>
          <a:p>
            <a:pPr algn="ctr">
              <a:lnSpc>
                <a:spcPct val="100000"/>
              </a:lnSpc>
              <a:spcBef>
                <a:spcPts val="479"/>
              </a:spcBef>
              <a:tabLst>
                <a:tab algn="l" pos="0"/>
              </a:tabLst>
            </a:pPr>
            <a:r>
              <a:rPr b="1" lang="en-US" sz="2400" spc="-1" strike="noStrike">
                <a:solidFill>
                  <a:srgbClr val="000000"/>
                </a:solidFill>
                <a:latin typeface="DejaVu Sans"/>
                <a:ea typeface="DejaVu Sans"/>
              </a:rPr>
              <a:t>Part 1</a:t>
            </a: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 (Clausthal)</a:t>
            </a:r>
            <a:endParaRPr b="0" lang="en-US" sz="16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M.Sc. Arne Bochem (Göttingen)</a:t>
            </a:r>
            <a:endParaRPr b="0" lang="en-US" sz="16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 (Clausthal)</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CustomShape 1"/>
          <p:cNvSpPr/>
          <p:nvPr/>
        </p:nvSpPr>
        <p:spPr>
          <a:xfrm>
            <a:off x="335520" y="764640"/>
            <a:ext cx="10744560" cy="49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2400" spc="-1" strike="noStrike">
                <a:solidFill>
                  <a:srgbClr val="000000"/>
                </a:solidFill>
                <a:latin typeface="DejaVu Sans"/>
                <a:ea typeface="DejaVu Sans"/>
              </a:rPr>
              <a:t>The Limits to Growth – 1972 / 2004 </a:t>
            </a:r>
            <a:endParaRPr b="0" lang="en-US" sz="2400" spc="-1" strike="noStrike">
              <a:latin typeface="Arial"/>
            </a:endParaRPr>
          </a:p>
        </p:txBody>
      </p:sp>
      <p:sp>
        <p:nvSpPr>
          <p:cNvPr id="216" name="CustomShape 2"/>
          <p:cNvSpPr/>
          <p:nvPr/>
        </p:nvSpPr>
        <p:spPr>
          <a:xfrm>
            <a:off x="335520" y="1268640"/>
            <a:ext cx="10744560" cy="503208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pic>
        <p:nvPicPr>
          <p:cNvPr id="217" name="Grafik 4" descr=""/>
          <p:cNvPicPr/>
          <p:nvPr/>
        </p:nvPicPr>
        <p:blipFill>
          <a:blip r:embed="rId1"/>
          <a:stretch/>
        </p:blipFill>
        <p:spPr>
          <a:xfrm>
            <a:off x="1128960" y="1847520"/>
            <a:ext cx="4958280" cy="3565800"/>
          </a:xfrm>
          <a:prstGeom prst="rect">
            <a:avLst/>
          </a:prstGeom>
          <a:ln>
            <a:noFill/>
          </a:ln>
        </p:spPr>
      </p:pic>
      <p:pic>
        <p:nvPicPr>
          <p:cNvPr id="218" name="Grafik 4" descr=""/>
          <p:cNvPicPr/>
          <p:nvPr/>
        </p:nvPicPr>
        <p:blipFill>
          <a:blip r:embed="rId2"/>
          <a:stretch/>
        </p:blipFill>
        <p:spPr>
          <a:xfrm>
            <a:off x="6732360" y="1434960"/>
            <a:ext cx="3466800" cy="440424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CustomShape 1"/>
          <p:cNvSpPr/>
          <p:nvPr/>
        </p:nvSpPr>
        <p:spPr>
          <a:xfrm>
            <a:off x="335520" y="764640"/>
            <a:ext cx="10744560" cy="49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 – Resource Consumption </a:t>
            </a:r>
            <a:endParaRPr b="0" lang="en-US" sz="2400" spc="-1" strike="noStrike">
              <a:latin typeface="Arial"/>
            </a:endParaRPr>
          </a:p>
        </p:txBody>
      </p:sp>
      <p:sp>
        <p:nvSpPr>
          <p:cNvPr id="220" name="CustomShape 2"/>
          <p:cNvSpPr/>
          <p:nvPr/>
        </p:nvSpPr>
        <p:spPr>
          <a:xfrm>
            <a:off x="263520" y="6411600"/>
            <a:ext cx="64720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Figure adapted from </a:t>
            </a:r>
            <a:r>
              <a:rPr b="0" lang="de-DE" sz="900" spc="-1" strike="noStrike" u="sng">
                <a:solidFill>
                  <a:srgbClr val="0000ff"/>
                </a:solidFill>
                <a:uFillTx/>
                <a:latin typeface="Roboto"/>
                <a:ea typeface="Roboto"/>
                <a:hlinkClick r:id="rId1"/>
              </a:rPr>
              <a:t>https://www.overshootday.org/newsroom/past-earth-overshoot-days/</a:t>
            </a:r>
            <a:endParaRPr b="0" lang="en-US" sz="900" spc="-1" strike="noStrike">
              <a:latin typeface="Arial"/>
            </a:endParaRPr>
          </a:p>
        </p:txBody>
      </p:sp>
      <p:graphicFrame>
        <p:nvGraphicFramePr>
          <p:cNvPr id="221" name=""/>
          <p:cNvGraphicFramePr/>
          <p:nvPr/>
        </p:nvGraphicFramePr>
        <p:xfrm>
          <a:off x="764280" y="1828800"/>
          <a:ext cx="10219680" cy="4398840"/>
        </p:xfrm>
        <a:graphic>
          <a:graphicData uri="http://schemas.openxmlformats.org/drawingml/2006/chart">
            <c:chart xmlns:c="http://schemas.openxmlformats.org/drawingml/2006/chart" xmlns:r="http://schemas.openxmlformats.org/officeDocument/2006/relationships" r:id="rId2"/>
          </a:graphicData>
        </a:graphic>
      </p:graphicFrame>
      <p:sp>
        <p:nvSpPr>
          <p:cNvPr id="222" name="CustomShape 3"/>
          <p:cNvSpPr/>
          <p:nvPr/>
        </p:nvSpPr>
        <p:spPr>
          <a:xfrm>
            <a:off x="421200" y="1878480"/>
            <a:ext cx="680760" cy="17388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December</a:t>
            </a:r>
            <a:endParaRPr b="0" lang="en-US" sz="600" spc="-1" strike="noStrike">
              <a:latin typeface="Arial"/>
            </a:endParaRPr>
          </a:p>
        </p:txBody>
      </p:sp>
      <p:sp>
        <p:nvSpPr>
          <p:cNvPr id="223" name="CustomShape 4"/>
          <p:cNvSpPr/>
          <p:nvPr/>
        </p:nvSpPr>
        <p:spPr>
          <a:xfrm>
            <a:off x="421560" y="2130840"/>
            <a:ext cx="680760" cy="17388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November</a:t>
            </a:r>
            <a:endParaRPr b="0" lang="en-US" sz="600" spc="-1" strike="noStrike">
              <a:latin typeface="Arial"/>
            </a:endParaRPr>
          </a:p>
        </p:txBody>
      </p:sp>
      <p:sp>
        <p:nvSpPr>
          <p:cNvPr id="224" name="CustomShape 5"/>
          <p:cNvSpPr/>
          <p:nvPr/>
        </p:nvSpPr>
        <p:spPr>
          <a:xfrm>
            <a:off x="421920" y="5011200"/>
            <a:ext cx="680760" cy="17388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January</a:t>
            </a:r>
            <a:endParaRPr b="0" lang="en-US" sz="600" spc="-1" strike="noStrike">
              <a:latin typeface="Arial"/>
            </a:endParaRPr>
          </a:p>
        </p:txBody>
      </p:sp>
      <p:sp>
        <p:nvSpPr>
          <p:cNvPr id="225" name="CustomShape 6"/>
          <p:cNvSpPr/>
          <p:nvPr/>
        </p:nvSpPr>
        <p:spPr>
          <a:xfrm>
            <a:off x="422280" y="4723560"/>
            <a:ext cx="680760" cy="17388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February</a:t>
            </a:r>
            <a:endParaRPr b="0" lang="en-US" sz="600" spc="-1" strike="noStrike">
              <a:latin typeface="Arial"/>
            </a:endParaRPr>
          </a:p>
        </p:txBody>
      </p:sp>
      <p:sp>
        <p:nvSpPr>
          <p:cNvPr id="226" name="CustomShape 7"/>
          <p:cNvSpPr/>
          <p:nvPr/>
        </p:nvSpPr>
        <p:spPr>
          <a:xfrm>
            <a:off x="422640" y="4435920"/>
            <a:ext cx="680760" cy="17388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March</a:t>
            </a:r>
            <a:endParaRPr b="0" lang="en-US" sz="600" spc="-1" strike="noStrike">
              <a:latin typeface="Arial"/>
            </a:endParaRPr>
          </a:p>
        </p:txBody>
      </p:sp>
      <p:sp>
        <p:nvSpPr>
          <p:cNvPr id="227" name="CustomShape 8"/>
          <p:cNvSpPr/>
          <p:nvPr/>
        </p:nvSpPr>
        <p:spPr>
          <a:xfrm>
            <a:off x="421200" y="4128480"/>
            <a:ext cx="680760" cy="17388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April</a:t>
            </a:r>
            <a:endParaRPr b="0" lang="en-US" sz="600" spc="-1" strike="noStrike">
              <a:latin typeface="Arial"/>
            </a:endParaRPr>
          </a:p>
        </p:txBody>
      </p:sp>
      <p:sp>
        <p:nvSpPr>
          <p:cNvPr id="228" name="CustomShape 9"/>
          <p:cNvSpPr/>
          <p:nvPr/>
        </p:nvSpPr>
        <p:spPr>
          <a:xfrm>
            <a:off x="421200" y="3850200"/>
            <a:ext cx="680760" cy="17388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May</a:t>
            </a:r>
            <a:endParaRPr b="0" lang="en-US" sz="600" spc="-1" strike="noStrike">
              <a:latin typeface="Arial"/>
            </a:endParaRPr>
          </a:p>
        </p:txBody>
      </p:sp>
      <p:sp>
        <p:nvSpPr>
          <p:cNvPr id="229" name="CustomShape 10"/>
          <p:cNvSpPr/>
          <p:nvPr/>
        </p:nvSpPr>
        <p:spPr>
          <a:xfrm>
            <a:off x="421200" y="3550680"/>
            <a:ext cx="680760" cy="17388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June</a:t>
            </a:r>
            <a:endParaRPr b="0" lang="en-US" sz="600" spc="-1" strike="noStrike">
              <a:latin typeface="Arial"/>
            </a:endParaRPr>
          </a:p>
        </p:txBody>
      </p:sp>
      <p:sp>
        <p:nvSpPr>
          <p:cNvPr id="230" name="CustomShape 11"/>
          <p:cNvSpPr/>
          <p:nvPr/>
        </p:nvSpPr>
        <p:spPr>
          <a:xfrm>
            <a:off x="424080" y="3249360"/>
            <a:ext cx="680760" cy="17388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July</a:t>
            </a:r>
            <a:endParaRPr b="0" lang="en-US" sz="600" spc="-1" strike="noStrike">
              <a:latin typeface="Arial"/>
            </a:endParaRPr>
          </a:p>
        </p:txBody>
      </p:sp>
      <p:sp>
        <p:nvSpPr>
          <p:cNvPr id="231" name="CustomShape 12"/>
          <p:cNvSpPr/>
          <p:nvPr/>
        </p:nvSpPr>
        <p:spPr>
          <a:xfrm>
            <a:off x="424440" y="2961720"/>
            <a:ext cx="680760" cy="17388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August</a:t>
            </a:r>
            <a:endParaRPr b="0" lang="en-US" sz="600" spc="-1" strike="noStrike">
              <a:latin typeface="Arial"/>
            </a:endParaRPr>
          </a:p>
        </p:txBody>
      </p:sp>
      <p:sp>
        <p:nvSpPr>
          <p:cNvPr id="232" name="CustomShape 13"/>
          <p:cNvSpPr/>
          <p:nvPr/>
        </p:nvSpPr>
        <p:spPr>
          <a:xfrm>
            <a:off x="424800" y="2674080"/>
            <a:ext cx="680760" cy="17388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September</a:t>
            </a:r>
            <a:endParaRPr b="0" lang="en-US" sz="600" spc="-1" strike="noStrike">
              <a:latin typeface="Arial"/>
            </a:endParaRPr>
          </a:p>
        </p:txBody>
      </p:sp>
      <p:sp>
        <p:nvSpPr>
          <p:cNvPr id="233" name="CustomShape 14"/>
          <p:cNvSpPr/>
          <p:nvPr/>
        </p:nvSpPr>
        <p:spPr>
          <a:xfrm>
            <a:off x="425160" y="2386440"/>
            <a:ext cx="680760" cy="17388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600" spc="-1" strike="noStrike">
                <a:solidFill>
                  <a:srgbClr val="000000"/>
                </a:solidFill>
                <a:latin typeface="DejaVu Sans"/>
                <a:ea typeface="DejaVu Sans"/>
              </a:rPr>
              <a:t>October</a:t>
            </a:r>
            <a:endParaRPr b="0" lang="en-US" sz="600" spc="-1" strike="noStrike">
              <a:latin typeface="Arial"/>
            </a:endParaRPr>
          </a:p>
        </p:txBody>
      </p:sp>
      <p:pic>
        <p:nvPicPr>
          <p:cNvPr id="234" name="" descr=""/>
          <p:cNvPicPr/>
          <p:nvPr/>
        </p:nvPicPr>
        <p:blipFill>
          <a:blip r:embed="rId3"/>
          <a:stretch/>
        </p:blipFill>
        <p:spPr>
          <a:xfrm>
            <a:off x="9829800" y="1229040"/>
            <a:ext cx="813600" cy="495720"/>
          </a:xfrm>
          <a:prstGeom prst="rect">
            <a:avLst/>
          </a:prstGeom>
          <a:ln>
            <a:noFill/>
          </a:ln>
        </p:spPr>
      </p:pic>
      <p:pic>
        <p:nvPicPr>
          <p:cNvPr id="235" name="" descr=""/>
          <p:cNvPicPr/>
          <p:nvPr/>
        </p:nvPicPr>
        <p:blipFill>
          <a:blip r:embed="rId4"/>
          <a:srcRect l="0" t="0" r="44147" b="0"/>
          <a:stretch/>
        </p:blipFill>
        <p:spPr>
          <a:xfrm>
            <a:off x="1143000" y="1229040"/>
            <a:ext cx="451800" cy="495720"/>
          </a:xfrm>
          <a:prstGeom prst="rect">
            <a:avLst/>
          </a:prstGeom>
          <a:ln>
            <a:noFill/>
          </a:ln>
        </p:spPr>
      </p:pic>
      <p:sp>
        <p:nvSpPr>
          <p:cNvPr id="236" name="CustomShape 15"/>
          <p:cNvSpPr/>
          <p:nvPr/>
        </p:nvSpPr>
        <p:spPr>
          <a:xfrm>
            <a:off x="1071000" y="1648800"/>
            <a:ext cx="754200" cy="219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900" spc="-1" strike="noStrike">
                <a:solidFill>
                  <a:srgbClr val="000000"/>
                </a:solidFill>
                <a:latin typeface="DejaVu Sans"/>
                <a:ea typeface="DejaVu Sans"/>
              </a:rPr>
              <a:t>1 Earth</a:t>
            </a:r>
            <a:endParaRPr b="0" lang="en-US" sz="900" spc="-1" strike="noStrike">
              <a:latin typeface="Arial"/>
            </a:endParaRPr>
          </a:p>
        </p:txBody>
      </p:sp>
      <p:sp>
        <p:nvSpPr>
          <p:cNvPr id="237" name="CustomShape 16"/>
          <p:cNvSpPr/>
          <p:nvPr/>
        </p:nvSpPr>
        <p:spPr>
          <a:xfrm>
            <a:off x="9963000" y="1648800"/>
            <a:ext cx="776160" cy="353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900" spc="-1" strike="noStrike">
                <a:solidFill>
                  <a:srgbClr val="000000"/>
                </a:solidFill>
                <a:latin typeface="DejaVu Sans"/>
                <a:ea typeface="DejaVu Sans"/>
              </a:rPr>
              <a:t>1.7 Earths</a:t>
            </a:r>
            <a:endParaRPr b="0" lang="en-US" sz="900" spc="-1" strike="noStrike">
              <a:latin typeface="Arial"/>
            </a:endParaRPr>
          </a:p>
        </p:txBody>
      </p:sp>
      <p:sp>
        <p:nvSpPr>
          <p:cNvPr id="238" name="CustomShape 17"/>
          <p:cNvSpPr/>
          <p:nvPr/>
        </p:nvSpPr>
        <p:spPr>
          <a:xfrm>
            <a:off x="335520" y="1340640"/>
            <a:ext cx="10744560" cy="4953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600" spc="-1" strike="noStrike">
                <a:solidFill>
                  <a:srgbClr val="000000"/>
                </a:solidFill>
                <a:latin typeface="DejaVu Sans"/>
                <a:ea typeface="DejaVu Sans"/>
              </a:rPr>
              <a:t>Earth Overshoot Day </a:t>
            </a:r>
            <a:endParaRPr b="0" lang="en-US" sz="1600" spc="-1" strike="noStrike">
              <a:latin typeface="Arial"/>
            </a:endParaRPr>
          </a:p>
          <a:p>
            <a:pPr algn="ctr">
              <a:lnSpc>
                <a:spcPct val="100000"/>
              </a:lnSpc>
            </a:pPr>
            <a:r>
              <a:rPr b="0" lang="en-US" sz="1600" spc="-1" strike="noStrike">
                <a:solidFill>
                  <a:srgbClr val="000000"/>
                </a:solidFill>
                <a:latin typeface="DejaVu Sans"/>
                <a:ea typeface="DejaVu Sans"/>
              </a:rPr>
              <a:t>1970-2021</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CustomShape 1"/>
          <p:cNvSpPr/>
          <p:nvPr/>
        </p:nvSpPr>
        <p:spPr>
          <a:xfrm>
            <a:off x="335520" y="764640"/>
            <a:ext cx="10744560" cy="49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 – Environmental Pollution </a:t>
            </a:r>
            <a:endParaRPr b="0" lang="en-US" sz="2400" spc="-1" strike="noStrike">
              <a:latin typeface="Arial"/>
            </a:endParaRPr>
          </a:p>
        </p:txBody>
      </p:sp>
      <p:pic>
        <p:nvPicPr>
          <p:cNvPr id="240" name="" descr=""/>
          <p:cNvPicPr/>
          <p:nvPr/>
        </p:nvPicPr>
        <p:blipFill>
          <a:blip r:embed="rId1"/>
          <a:stretch/>
        </p:blipFill>
        <p:spPr>
          <a:xfrm>
            <a:off x="6035040" y="2661120"/>
            <a:ext cx="4949280" cy="3276000"/>
          </a:xfrm>
          <a:prstGeom prst="rect">
            <a:avLst/>
          </a:prstGeom>
          <a:ln>
            <a:noFill/>
          </a:ln>
        </p:spPr>
      </p:pic>
      <p:pic>
        <p:nvPicPr>
          <p:cNvPr id="241" name="" descr=""/>
          <p:cNvPicPr/>
          <p:nvPr/>
        </p:nvPicPr>
        <p:blipFill>
          <a:blip r:embed="rId2"/>
          <a:stretch/>
        </p:blipFill>
        <p:spPr>
          <a:xfrm>
            <a:off x="549000" y="1371600"/>
            <a:ext cx="5113800" cy="3834000"/>
          </a:xfrm>
          <a:prstGeom prst="rect">
            <a:avLst/>
          </a:prstGeom>
          <a:ln>
            <a:noFill/>
          </a:ln>
        </p:spPr>
      </p:pic>
      <p:sp>
        <p:nvSpPr>
          <p:cNvPr id="242" name="CustomShape 2"/>
          <p:cNvSpPr/>
          <p:nvPr/>
        </p:nvSpPr>
        <p:spPr>
          <a:xfrm>
            <a:off x="263520" y="6267600"/>
            <a:ext cx="1093500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1. "Landfill at Upernavik" by ulalume – </a:t>
            </a:r>
            <a:r>
              <a:rPr b="0" lang="de-DE" sz="900" spc="-1" strike="noStrike" u="sng">
                <a:solidFill>
                  <a:srgbClr val="0000ff"/>
                </a:solidFill>
                <a:uFillTx/>
                <a:latin typeface="Roboto"/>
                <a:ea typeface="Roboto"/>
                <a:hlinkClick r:id="rId3"/>
              </a:rPr>
              <a:t>https://www.flickr.com/photos/96649248@N00/43867280734</a:t>
            </a:r>
            <a:r>
              <a:rPr b="0" lang="de-DE" sz="900" spc="-1" strike="noStrike">
                <a:solidFill>
                  <a:srgbClr val="a6a6a6"/>
                </a:solidFill>
                <a:latin typeface="Roboto"/>
                <a:ea typeface="Roboto"/>
              </a:rPr>
              <a:t> – CC BY-NC-ND 2.0 (</a:t>
            </a:r>
            <a:r>
              <a:rPr b="0" lang="de-DE" sz="900" spc="-1" strike="noStrike" u="sng">
                <a:solidFill>
                  <a:srgbClr val="0000ff"/>
                </a:solidFill>
                <a:uFillTx/>
                <a:latin typeface="Roboto"/>
                <a:ea typeface="Roboto"/>
                <a:hlinkClick r:id="rId4"/>
              </a:rPr>
              <a:t>https://www.creativecommons.org/licenses/by-nc-nd/2.0/</a:t>
            </a:r>
            <a:r>
              <a:rPr b="0" lang="de-DE" sz="900" spc="-1" strike="noStrike">
                <a:solidFill>
                  <a:srgbClr val="a6a6a6"/>
                </a:solidFill>
                <a:latin typeface="Roboto"/>
                <a:ea typeface="Roboto"/>
              </a:rPr>
              <a:t>).</a:t>
            </a:r>
            <a:endParaRPr b="0" lang="en-US" sz="900" spc="-1" strike="noStrike">
              <a:latin typeface="Arial"/>
            </a:endParaRPr>
          </a:p>
          <a:p>
            <a:pPr>
              <a:lnSpc>
                <a:spcPct val="100000"/>
              </a:lnSpc>
            </a:pPr>
            <a:r>
              <a:rPr b="0" lang="de-DE" sz="900" spc="-1" strike="noStrike">
                <a:solidFill>
                  <a:srgbClr val="a6a6a6"/>
                </a:solidFill>
                <a:latin typeface="Roboto"/>
                <a:ea typeface="Roboto"/>
              </a:rPr>
              <a:t>2. Christian Hüpfer – </a:t>
            </a:r>
            <a:r>
              <a:rPr b="0" lang="de-DE" sz="900" spc="-1" strike="noStrike" u="sng">
                <a:solidFill>
                  <a:srgbClr val="0000ff"/>
                </a:solidFill>
                <a:uFillTx/>
                <a:latin typeface="Roboto"/>
                <a:ea typeface="Roboto"/>
                <a:hlinkClick r:id="rId5"/>
              </a:rPr>
              <a:t>https://flic.kr/p/aKXw2F</a:t>
            </a:r>
            <a:r>
              <a:rPr b="0" lang="de-DE" sz="900" spc="-1" strike="noStrike">
                <a:solidFill>
                  <a:srgbClr val="a6a6a6"/>
                </a:solidFill>
                <a:latin typeface="Roboto"/>
                <a:ea typeface="Roboto"/>
              </a:rPr>
              <a:t> – CC BY-SA 2.0 (</a:t>
            </a:r>
            <a:r>
              <a:rPr b="0" lang="de-DE" sz="900" spc="-1" strike="noStrike" u="sng">
                <a:solidFill>
                  <a:srgbClr val="0000ff"/>
                </a:solidFill>
                <a:uFillTx/>
                <a:latin typeface="Roboto"/>
                <a:ea typeface="Roboto"/>
                <a:hlinkClick r:id="rId6"/>
              </a:rPr>
              <a:t>https://creativecommons.org/licenses/by-sa/2.0/</a:t>
            </a:r>
            <a:r>
              <a:rPr b="0" lang="de-DE"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CustomShape 1"/>
          <p:cNvSpPr/>
          <p:nvPr/>
        </p:nvSpPr>
        <p:spPr>
          <a:xfrm>
            <a:off x="335520" y="764640"/>
            <a:ext cx="10744560" cy="49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 </a:t>
            </a:r>
            <a:endParaRPr b="0" lang="en-US" sz="2400" spc="-1" strike="noStrike">
              <a:latin typeface="Arial"/>
            </a:endParaRPr>
          </a:p>
        </p:txBody>
      </p:sp>
      <p:sp>
        <p:nvSpPr>
          <p:cNvPr id="244" name="CustomShape 2"/>
          <p:cNvSpPr/>
          <p:nvPr/>
        </p:nvSpPr>
        <p:spPr>
          <a:xfrm>
            <a:off x="335520" y="1268280"/>
            <a:ext cx="5878800" cy="43059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72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3 of the 10 dirtiest european coal plants are located in Poland</a:t>
            </a:r>
            <a:endParaRPr b="0" lang="en-US" sz="1800" spc="-1" strike="noStrike">
              <a:latin typeface="Arial"/>
            </a:endParaRPr>
          </a:p>
          <a:p>
            <a:pPr marL="195120" indent="-1872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 which country/countries are the other 7 dirtiest coal plants located?</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f the 10 dirtiest european coal plants are located in </a:t>
            </a:r>
            <a:r>
              <a:rPr b="1" lang="en-US" sz="1800" spc="-1" strike="noStrike">
                <a:solidFill>
                  <a:srgbClr val="ffffff"/>
                </a:solidFill>
                <a:latin typeface="DejaVu Sans"/>
                <a:ea typeface="DejaVu Sans"/>
              </a:rPr>
              <a:t>GERMANY</a:t>
            </a:r>
            <a:endParaRPr b="0" lang="en-US" sz="1800" spc="-1" strike="noStrike">
              <a:latin typeface="Arial"/>
            </a:endParaRPr>
          </a:p>
        </p:txBody>
      </p:sp>
      <p:sp>
        <p:nvSpPr>
          <p:cNvPr id="245" name="CustomShape 3"/>
          <p:cNvSpPr/>
          <p:nvPr/>
        </p:nvSpPr>
        <p:spPr>
          <a:xfrm>
            <a:off x="4206240" y="721800"/>
            <a:ext cx="1091160" cy="340200"/>
          </a:xfrm>
          <a:prstGeom prst="rect">
            <a:avLst/>
          </a:prstGeom>
          <a:noFill/>
          <a:ln>
            <a:noFill/>
          </a:ln>
        </p:spPr>
        <p:style>
          <a:lnRef idx="0"/>
          <a:fillRef idx="0"/>
          <a:effectRef idx="0"/>
          <a:fontRef idx="minor"/>
        </p:style>
      </p:sp>
      <p:sp>
        <p:nvSpPr>
          <p:cNvPr id="246" name="CustomShape 4"/>
          <p:cNvSpPr/>
          <p:nvPr/>
        </p:nvSpPr>
        <p:spPr>
          <a:xfrm>
            <a:off x="263520" y="6265440"/>
            <a:ext cx="777924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https://ember-climate.org/insights/research/top-10-emitters-in-the-eu-ets-2021/</a:t>
            </a:r>
            <a:endParaRPr b="0" lang="en-US" sz="900" spc="-1" strike="noStrike">
              <a:latin typeface="Arial"/>
            </a:endParaRPr>
          </a:p>
          <a:p>
            <a:pPr>
              <a:lnSpc>
                <a:spcPct val="100000"/>
              </a:lnSpc>
            </a:pPr>
            <a:r>
              <a:rPr b="0" lang="en-US" sz="900" spc="-1" strike="noStrike">
                <a:solidFill>
                  <a:srgbClr val="a6a6a6"/>
                </a:solidFill>
                <a:latin typeface="Roboto"/>
                <a:ea typeface="Roboto"/>
              </a:rPr>
              <a:t>2. John Englart – https://www.flickr.com/photos/takver/11308053925/ – </a:t>
            </a:r>
            <a:r>
              <a:rPr b="0" lang="en-US" sz="900" spc="-1" strike="noStrike" u="sng">
                <a:solidFill>
                  <a:srgbClr val="0000ff"/>
                </a:solidFill>
                <a:uFillTx/>
                <a:latin typeface="Roboto"/>
                <a:ea typeface="Roboto"/>
                <a:hlinkClick r:id="rId1"/>
              </a:rPr>
              <a:t>CC BY-SA 2.0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3. John Englart – https://www.flickr.com/photos/takver/51658831095/ – </a:t>
            </a:r>
            <a:r>
              <a:rPr b="0" lang="en-US" sz="900" spc="-1" strike="noStrike" u="sng">
                <a:solidFill>
                  <a:srgbClr val="0000ff"/>
                </a:solidFill>
                <a:uFillTx/>
                <a:latin typeface="Roboto"/>
                <a:ea typeface="Roboto"/>
                <a:hlinkClick r:id="rId2"/>
              </a:rPr>
              <a:t>CC BY-SA 2.0</a:t>
            </a:r>
            <a:r>
              <a:rPr b="0" lang="en-US" sz="900" spc="-1" strike="noStrike">
                <a:solidFill>
                  <a:srgbClr val="a6a6a6"/>
                </a:solidFill>
                <a:latin typeface="Roboto"/>
                <a:ea typeface="Roboto"/>
              </a:rPr>
              <a:t>.</a:t>
            </a:r>
            <a:endParaRPr b="0" lang="en-US" sz="900" spc="-1" strike="noStrike">
              <a:latin typeface="Arial"/>
            </a:endParaRPr>
          </a:p>
        </p:txBody>
      </p:sp>
      <p:pic>
        <p:nvPicPr>
          <p:cNvPr id="247" name="" descr=""/>
          <p:cNvPicPr/>
          <p:nvPr/>
        </p:nvPicPr>
        <p:blipFill>
          <a:blip r:embed="rId3"/>
          <a:stretch/>
        </p:blipFill>
        <p:spPr>
          <a:xfrm>
            <a:off x="6949440" y="914400"/>
            <a:ext cx="3946320" cy="2841120"/>
          </a:xfrm>
          <a:prstGeom prst="rect">
            <a:avLst/>
          </a:prstGeom>
          <a:ln>
            <a:noFill/>
          </a:ln>
        </p:spPr>
      </p:pic>
      <p:pic>
        <p:nvPicPr>
          <p:cNvPr id="248" name="" descr=""/>
          <p:cNvPicPr/>
          <p:nvPr/>
        </p:nvPicPr>
        <p:blipFill>
          <a:blip r:embed="rId4"/>
          <a:stretch/>
        </p:blipFill>
        <p:spPr>
          <a:xfrm>
            <a:off x="6949440" y="3931920"/>
            <a:ext cx="3974040" cy="2648160"/>
          </a:xfrm>
          <a:prstGeom prst="rect">
            <a:avLst/>
          </a:prstGeom>
          <a:ln>
            <a:noFill/>
          </a:ln>
        </p:spPr>
      </p:pic>
      <p:sp>
        <p:nvSpPr>
          <p:cNvPr id="249" name="CustomShape 5"/>
          <p:cNvSpPr/>
          <p:nvPr/>
        </p:nvSpPr>
        <p:spPr>
          <a:xfrm>
            <a:off x="432720" y="1148040"/>
            <a:ext cx="10353600" cy="4942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Environmental Pollution</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CustomShape 1"/>
          <p:cNvSpPr/>
          <p:nvPr/>
        </p:nvSpPr>
        <p:spPr>
          <a:xfrm>
            <a:off x="335520" y="764640"/>
            <a:ext cx="10744560" cy="49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 </a:t>
            </a:r>
            <a:endParaRPr b="0" lang="en-US" sz="2400" spc="-1" strike="noStrike">
              <a:latin typeface="Arial"/>
            </a:endParaRPr>
          </a:p>
        </p:txBody>
      </p:sp>
      <p:sp>
        <p:nvSpPr>
          <p:cNvPr id="251" name="CustomShape 2"/>
          <p:cNvSpPr/>
          <p:nvPr/>
        </p:nvSpPr>
        <p:spPr>
          <a:xfrm>
            <a:off x="335520" y="1268280"/>
            <a:ext cx="5878800" cy="43059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72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3 of the 10 dirtiest European coal plants are located in Poland</a:t>
            </a:r>
            <a:endParaRPr b="0" lang="en-US" sz="1800" spc="-1" strike="noStrike">
              <a:latin typeface="Arial"/>
            </a:endParaRPr>
          </a:p>
          <a:p>
            <a:pPr marL="195120" indent="-1872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 which country/countries are the other 7 dirtiest coal plants located?</a:t>
            </a:r>
            <a:endParaRPr b="0" lang="en-US" sz="1800" spc="-1" strike="noStrike">
              <a:latin typeface="Arial"/>
            </a:endParaRPr>
          </a:p>
          <a:p>
            <a:pPr>
              <a:lnSpc>
                <a:spcPct val="100000"/>
              </a:lnSpc>
              <a:spcBef>
                <a:spcPts val="360"/>
              </a:spcBef>
            </a:pPr>
            <a:endParaRPr b="0" lang="en-US" sz="1800" spc="-1" strike="noStrike">
              <a:latin typeface="Arial"/>
            </a:endParaRPr>
          </a:p>
          <a:p>
            <a:pPr lvl="1" marL="432000" indent="-2120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7 of the 10 dirtiest European coal plants are located in </a:t>
            </a:r>
            <a:r>
              <a:rPr b="1" lang="en-US" sz="1800" spc="-1" strike="noStrike">
                <a:solidFill>
                  <a:srgbClr val="000000"/>
                </a:solidFill>
                <a:latin typeface="DejaVu Sans"/>
                <a:ea typeface="DejaVu Sans"/>
              </a:rPr>
              <a:t>GERMANY</a:t>
            </a:r>
            <a:endParaRPr b="0" lang="en-US" sz="1800" spc="-1" strike="noStrike">
              <a:latin typeface="Arial"/>
            </a:endParaRPr>
          </a:p>
        </p:txBody>
      </p:sp>
      <p:sp>
        <p:nvSpPr>
          <p:cNvPr id="252" name="CustomShape 3"/>
          <p:cNvSpPr/>
          <p:nvPr/>
        </p:nvSpPr>
        <p:spPr>
          <a:xfrm>
            <a:off x="4206240" y="721800"/>
            <a:ext cx="1091160" cy="340200"/>
          </a:xfrm>
          <a:prstGeom prst="rect">
            <a:avLst/>
          </a:prstGeom>
          <a:noFill/>
          <a:ln>
            <a:noFill/>
          </a:ln>
        </p:spPr>
        <p:style>
          <a:lnRef idx="0"/>
          <a:fillRef idx="0"/>
          <a:effectRef idx="0"/>
          <a:fontRef idx="minor"/>
        </p:style>
      </p:sp>
      <p:pic>
        <p:nvPicPr>
          <p:cNvPr id="253" name="" descr=""/>
          <p:cNvPicPr/>
          <p:nvPr/>
        </p:nvPicPr>
        <p:blipFill>
          <a:blip r:embed="rId1"/>
          <a:stretch/>
        </p:blipFill>
        <p:spPr>
          <a:xfrm>
            <a:off x="6949440" y="914400"/>
            <a:ext cx="3946320" cy="2841120"/>
          </a:xfrm>
          <a:prstGeom prst="rect">
            <a:avLst/>
          </a:prstGeom>
          <a:ln>
            <a:noFill/>
          </a:ln>
        </p:spPr>
      </p:pic>
      <p:pic>
        <p:nvPicPr>
          <p:cNvPr id="254" name="" descr=""/>
          <p:cNvPicPr/>
          <p:nvPr/>
        </p:nvPicPr>
        <p:blipFill>
          <a:blip r:embed="rId2"/>
          <a:stretch/>
        </p:blipFill>
        <p:spPr>
          <a:xfrm>
            <a:off x="6949440" y="3931920"/>
            <a:ext cx="3974040" cy="2648160"/>
          </a:xfrm>
          <a:prstGeom prst="rect">
            <a:avLst/>
          </a:prstGeom>
          <a:ln>
            <a:noFill/>
          </a:ln>
        </p:spPr>
      </p:pic>
      <p:sp>
        <p:nvSpPr>
          <p:cNvPr id="255" name="CustomShape 4"/>
          <p:cNvSpPr/>
          <p:nvPr/>
        </p:nvSpPr>
        <p:spPr>
          <a:xfrm>
            <a:off x="263520" y="6265440"/>
            <a:ext cx="777924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https://ember-climate.org/insights/research/top-10-emitters-in-the-eu-ets-2021/</a:t>
            </a:r>
            <a:endParaRPr b="0" lang="en-US" sz="900" spc="-1" strike="noStrike">
              <a:latin typeface="Arial"/>
            </a:endParaRPr>
          </a:p>
          <a:p>
            <a:pPr>
              <a:lnSpc>
                <a:spcPct val="100000"/>
              </a:lnSpc>
            </a:pPr>
            <a:r>
              <a:rPr b="0" lang="en-US" sz="900" spc="-1" strike="noStrike">
                <a:solidFill>
                  <a:srgbClr val="a6a6a6"/>
                </a:solidFill>
                <a:latin typeface="Roboto"/>
                <a:ea typeface="Roboto"/>
              </a:rPr>
              <a:t>2. John Englart – https://www.flickr.com/photos/takver/11308053925/ – </a:t>
            </a:r>
            <a:r>
              <a:rPr b="0" lang="en-US" sz="900" spc="-1" strike="noStrike" u="sng">
                <a:solidFill>
                  <a:srgbClr val="0000ff"/>
                </a:solidFill>
                <a:uFillTx/>
                <a:latin typeface="Roboto"/>
                <a:ea typeface="Roboto"/>
                <a:hlinkClick r:id="rId3"/>
              </a:rPr>
              <a:t>CC BY-SA 2.0</a:t>
            </a:r>
            <a:r>
              <a:rPr b="0" lang="en-US" sz="900" spc="-1" strike="noStrike">
                <a:solidFill>
                  <a:srgbClr val="a6a6a6"/>
                </a:solidFill>
                <a:latin typeface="Roboto"/>
                <a:ea typeface="Roboto"/>
              </a:rPr>
              <a:t>.</a:t>
            </a:r>
            <a:endParaRPr b="0" lang="en-US" sz="900" spc="-1" strike="noStrike">
              <a:latin typeface="Arial"/>
            </a:endParaRPr>
          </a:p>
          <a:p>
            <a:pPr>
              <a:lnSpc>
                <a:spcPct val="100000"/>
              </a:lnSpc>
            </a:pPr>
            <a:r>
              <a:rPr b="0" lang="en-US" sz="900" spc="-1" strike="noStrike">
                <a:solidFill>
                  <a:srgbClr val="a6a6a6"/>
                </a:solidFill>
                <a:latin typeface="Roboto"/>
                <a:ea typeface="Roboto"/>
              </a:rPr>
              <a:t>3. John Englart – https://www.flickr.com/photos/takver/51658831095/ – </a:t>
            </a:r>
            <a:r>
              <a:rPr b="0" lang="en-US" sz="900" spc="-1" strike="noStrike" u="sng">
                <a:solidFill>
                  <a:srgbClr val="0000ff"/>
                </a:solidFill>
                <a:uFillTx/>
                <a:latin typeface="Roboto"/>
                <a:ea typeface="Roboto"/>
                <a:hlinkClick r:id="rId4"/>
              </a:rPr>
              <a:t>CC BY-SA 2.0</a:t>
            </a:r>
            <a:r>
              <a:rPr b="0" lang="en-US" sz="900" spc="-1" strike="noStrike">
                <a:solidFill>
                  <a:srgbClr val="a6a6a6"/>
                </a:solidFill>
                <a:latin typeface="Roboto"/>
                <a:ea typeface="Roboto"/>
              </a:rPr>
              <a:t>.</a:t>
            </a:r>
            <a:endParaRPr b="0" lang="en-US" sz="900" spc="-1" strike="noStrike">
              <a:latin typeface="Arial"/>
            </a:endParaRPr>
          </a:p>
        </p:txBody>
      </p:sp>
      <p:sp>
        <p:nvSpPr>
          <p:cNvPr id="256" name="CustomShape 5"/>
          <p:cNvSpPr/>
          <p:nvPr/>
        </p:nvSpPr>
        <p:spPr>
          <a:xfrm>
            <a:off x="432720" y="1148040"/>
            <a:ext cx="10353600" cy="4942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Environmental Pollution</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CustomShape 1"/>
          <p:cNvSpPr/>
          <p:nvPr/>
        </p:nvSpPr>
        <p:spPr>
          <a:xfrm>
            <a:off x="335520" y="764640"/>
            <a:ext cx="10744560" cy="49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 – Climate Change</a:t>
            </a:r>
            <a:endParaRPr b="0" lang="en-US" sz="2400" spc="-1" strike="noStrike">
              <a:latin typeface="Arial"/>
            </a:endParaRPr>
          </a:p>
        </p:txBody>
      </p:sp>
      <p:sp>
        <p:nvSpPr>
          <p:cNvPr id="258" name="CustomShape 2"/>
          <p:cNvSpPr/>
          <p:nvPr/>
        </p:nvSpPr>
        <p:spPr>
          <a:xfrm>
            <a:off x="263520" y="6411600"/>
            <a:ext cx="79621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Graph Recreated from </a:t>
            </a:r>
            <a:r>
              <a:rPr b="0" lang="de-DE" sz="900" spc="-1" strike="noStrike" u="sng">
                <a:solidFill>
                  <a:srgbClr val="0000ff"/>
                </a:solidFill>
                <a:uFillTx/>
                <a:latin typeface="Roboto"/>
                <a:ea typeface="Roboto"/>
                <a:hlinkClick r:id="rId1"/>
              </a:rPr>
              <a:t>https://climateactiontracker.org/documents/999/CAT_2021-11_PublicData_EmissionsPathways.xlsx</a:t>
            </a:r>
            <a:endParaRPr b="0" lang="en-US" sz="900" spc="-1" strike="noStrike">
              <a:latin typeface="Arial"/>
            </a:endParaRPr>
          </a:p>
        </p:txBody>
      </p:sp>
      <p:pic>
        <p:nvPicPr>
          <p:cNvPr id="259" name="" descr=""/>
          <p:cNvPicPr/>
          <p:nvPr/>
        </p:nvPicPr>
        <p:blipFill>
          <a:blip r:embed="rId2"/>
          <a:stretch/>
        </p:blipFill>
        <p:spPr>
          <a:xfrm>
            <a:off x="2023200" y="2032200"/>
            <a:ext cx="6202440" cy="4206240"/>
          </a:xfrm>
          <a:prstGeom prst="rect">
            <a:avLst/>
          </a:prstGeom>
          <a:ln>
            <a:noFill/>
          </a:ln>
        </p:spPr>
      </p:pic>
      <p:sp>
        <p:nvSpPr>
          <p:cNvPr id="260" name="CustomShape 3"/>
          <p:cNvSpPr/>
          <p:nvPr/>
        </p:nvSpPr>
        <p:spPr>
          <a:xfrm>
            <a:off x="335520" y="1124640"/>
            <a:ext cx="10744560" cy="49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400" spc="-1" strike="noStrike">
                <a:solidFill>
                  <a:srgbClr val="000000"/>
                </a:solidFill>
                <a:latin typeface="DejaVu Sans"/>
                <a:ea typeface="DejaVu Sans"/>
              </a:rPr>
              <a:t>2100 Warming Predictions</a:t>
            </a:r>
            <a:endParaRPr b="0" lang="en-US" sz="2400" spc="-1" strike="noStrike">
              <a:latin typeface="Arial"/>
            </a:endParaRPr>
          </a:p>
        </p:txBody>
      </p:sp>
      <p:sp>
        <p:nvSpPr>
          <p:cNvPr id="261" name="CustomShape 4"/>
          <p:cNvSpPr/>
          <p:nvPr/>
        </p:nvSpPr>
        <p:spPr>
          <a:xfrm>
            <a:off x="-60480" y="1808640"/>
            <a:ext cx="10744560" cy="4953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300" spc="-1" strike="noStrike">
                <a:solidFill>
                  <a:srgbClr val="000000"/>
                </a:solidFill>
                <a:latin typeface="DejaVu Sans"/>
                <a:ea typeface="DejaVu Sans"/>
              </a:rPr>
              <a:t>Emissions and expected warming based on pledges and current policies</a:t>
            </a:r>
            <a:endParaRPr b="0" lang="en-US" sz="1300" spc="-1" strike="noStrike">
              <a:latin typeface="Arial"/>
            </a:endParaRPr>
          </a:p>
        </p:txBody>
      </p:sp>
      <p:sp>
        <p:nvSpPr>
          <p:cNvPr id="262" name="CustomShape 5"/>
          <p:cNvSpPr/>
          <p:nvPr/>
        </p:nvSpPr>
        <p:spPr>
          <a:xfrm>
            <a:off x="335520" y="1124640"/>
            <a:ext cx="10744560" cy="49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400" spc="-1" strike="noStrike">
                <a:solidFill>
                  <a:srgbClr val="000000"/>
                </a:solidFill>
                <a:latin typeface="DejaVu Sans"/>
                <a:ea typeface="DejaVu Sans"/>
              </a:rPr>
              <a:t>2100 Warming Predictions</a:t>
            </a:r>
            <a:endParaRPr b="0" lang="en-US" sz="2400" spc="-1" strike="noStrike">
              <a:latin typeface="Arial"/>
            </a:endParaRPr>
          </a:p>
        </p:txBody>
      </p:sp>
      <p:sp>
        <p:nvSpPr>
          <p:cNvPr id="263" name="CustomShape 6"/>
          <p:cNvSpPr/>
          <p:nvPr/>
        </p:nvSpPr>
        <p:spPr>
          <a:xfrm rot="16186200">
            <a:off x="-92520" y="3773520"/>
            <a:ext cx="3645720" cy="4953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300" spc="-1" strike="noStrike">
                <a:solidFill>
                  <a:srgbClr val="000000"/>
                </a:solidFill>
                <a:latin typeface="DejaVu Sans"/>
                <a:ea typeface="DejaVu Sans"/>
              </a:rPr>
              <a:t>Global greenhouse gas emissions GtCO2/Year</a:t>
            </a:r>
            <a:endParaRPr b="0" lang="en-US" sz="1300" spc="-1" strike="noStrike">
              <a:latin typeface="Arial"/>
            </a:endParaRPr>
          </a:p>
        </p:txBody>
      </p:sp>
      <p:sp>
        <p:nvSpPr>
          <p:cNvPr id="264" name="CustomShape 7"/>
          <p:cNvSpPr/>
          <p:nvPr/>
        </p:nvSpPr>
        <p:spPr>
          <a:xfrm>
            <a:off x="8291520" y="3673080"/>
            <a:ext cx="3591720" cy="2667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300" spc="-1" strike="noStrike">
                <a:solidFill>
                  <a:srgbClr val="004586"/>
                </a:solidFill>
                <a:latin typeface="DejaVu Sans"/>
                <a:ea typeface="DejaVu Sans"/>
              </a:rPr>
              <a:t>Policies &amp; Action (High) +2.9°C</a:t>
            </a:r>
            <a:endParaRPr b="0" lang="en-US" sz="1300" spc="-1" strike="noStrike">
              <a:latin typeface="Arial"/>
            </a:endParaRPr>
          </a:p>
        </p:txBody>
      </p:sp>
      <p:sp>
        <p:nvSpPr>
          <p:cNvPr id="265" name="CustomShape 8"/>
          <p:cNvSpPr/>
          <p:nvPr/>
        </p:nvSpPr>
        <p:spPr>
          <a:xfrm>
            <a:off x="8291520" y="4033080"/>
            <a:ext cx="3591720" cy="2667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300" spc="-1" strike="noStrike">
                <a:solidFill>
                  <a:srgbClr val="00a0fc"/>
                </a:solidFill>
                <a:latin typeface="DejaVu Sans"/>
                <a:ea typeface="DejaVu Sans"/>
              </a:rPr>
              <a:t>Policies &amp; Action (Low) +2.5°C</a:t>
            </a:r>
            <a:endParaRPr b="0" lang="en-US" sz="1300" spc="-1" strike="noStrike">
              <a:latin typeface="Arial"/>
            </a:endParaRPr>
          </a:p>
        </p:txBody>
      </p:sp>
      <p:sp>
        <p:nvSpPr>
          <p:cNvPr id="266" name="CustomShape 9"/>
          <p:cNvSpPr/>
          <p:nvPr/>
        </p:nvSpPr>
        <p:spPr>
          <a:xfrm>
            <a:off x="8291520" y="4393080"/>
            <a:ext cx="3591720" cy="2667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300" spc="-1" strike="noStrike">
                <a:solidFill>
                  <a:srgbClr val="ffd320"/>
                </a:solidFill>
                <a:latin typeface="DejaVu Sans"/>
                <a:ea typeface="DejaVu Sans"/>
              </a:rPr>
              <a:t>2030 targets only +2.4°C</a:t>
            </a:r>
            <a:endParaRPr b="0" lang="en-US" sz="1300" spc="-1" strike="noStrike">
              <a:latin typeface="Arial"/>
            </a:endParaRPr>
          </a:p>
        </p:txBody>
      </p:sp>
      <p:sp>
        <p:nvSpPr>
          <p:cNvPr id="267" name="CustomShape 10"/>
          <p:cNvSpPr/>
          <p:nvPr/>
        </p:nvSpPr>
        <p:spPr>
          <a:xfrm>
            <a:off x="8291520" y="4753080"/>
            <a:ext cx="3591720" cy="2667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300" spc="-1" strike="noStrike">
                <a:solidFill>
                  <a:srgbClr val="579d1c"/>
                </a:solidFill>
                <a:latin typeface="DejaVu Sans"/>
                <a:ea typeface="DejaVu Sans"/>
              </a:rPr>
              <a:t>Pledges &amp; targets +2.1°C</a:t>
            </a:r>
            <a:endParaRPr b="0" lang="en-US" sz="1300" spc="-1" strike="noStrike">
              <a:latin typeface="Arial"/>
            </a:endParaRPr>
          </a:p>
        </p:txBody>
      </p:sp>
      <p:sp>
        <p:nvSpPr>
          <p:cNvPr id="268" name="CustomShape 11"/>
          <p:cNvSpPr/>
          <p:nvPr/>
        </p:nvSpPr>
        <p:spPr>
          <a:xfrm>
            <a:off x="8291520" y="5113080"/>
            <a:ext cx="3591720" cy="2667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300" spc="-1" strike="noStrike">
                <a:solidFill>
                  <a:srgbClr val="83caff"/>
                </a:solidFill>
                <a:latin typeface="DejaVu Sans"/>
                <a:ea typeface="DejaVu Sans"/>
              </a:rPr>
              <a:t>Optimistic scenario +1.8°C</a:t>
            </a:r>
            <a:endParaRPr b="0" lang="en-US" sz="1300" spc="-1" strike="noStrike">
              <a:latin typeface="Arial"/>
            </a:endParaRPr>
          </a:p>
        </p:txBody>
      </p:sp>
      <p:sp>
        <p:nvSpPr>
          <p:cNvPr id="269" name="CustomShape 12"/>
          <p:cNvSpPr/>
          <p:nvPr/>
        </p:nvSpPr>
        <p:spPr>
          <a:xfrm>
            <a:off x="8291520" y="5473080"/>
            <a:ext cx="3591720" cy="2667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300" spc="-1" strike="noStrike">
                <a:solidFill>
                  <a:srgbClr val="aecf00"/>
                </a:solidFill>
                <a:latin typeface="DejaVu Sans"/>
                <a:ea typeface="DejaVu Sans"/>
              </a:rPr>
              <a:t>1.5° consistant +1.3°C</a:t>
            </a:r>
            <a:endParaRPr b="0" lang="en-US" sz="1300" spc="-1" strike="noStrike">
              <a:latin typeface="Arial"/>
            </a:endParaRPr>
          </a:p>
        </p:txBody>
      </p:sp>
      <p:sp>
        <p:nvSpPr>
          <p:cNvPr id="270" name="CustomShape 13"/>
          <p:cNvSpPr/>
          <p:nvPr/>
        </p:nvSpPr>
        <p:spPr>
          <a:xfrm>
            <a:off x="2397600" y="6128640"/>
            <a:ext cx="910440" cy="4953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300" spc="-1" strike="noStrike">
                <a:solidFill>
                  <a:srgbClr val="000000"/>
                </a:solidFill>
                <a:latin typeface="DejaVu Sans"/>
                <a:ea typeface="DejaVu Sans"/>
              </a:rPr>
              <a:t>1990</a:t>
            </a:r>
            <a:endParaRPr b="0" lang="en-US" sz="1300" spc="-1" strike="noStrike">
              <a:latin typeface="Arial"/>
            </a:endParaRPr>
          </a:p>
        </p:txBody>
      </p:sp>
      <p:sp>
        <p:nvSpPr>
          <p:cNvPr id="271" name="CustomShape 14"/>
          <p:cNvSpPr/>
          <p:nvPr/>
        </p:nvSpPr>
        <p:spPr>
          <a:xfrm>
            <a:off x="4017600" y="6128640"/>
            <a:ext cx="910440" cy="4953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300" spc="-1" strike="noStrike">
                <a:solidFill>
                  <a:srgbClr val="000000"/>
                </a:solidFill>
                <a:latin typeface="DejaVu Sans"/>
                <a:ea typeface="DejaVu Sans"/>
              </a:rPr>
              <a:t>2030</a:t>
            </a:r>
            <a:endParaRPr b="0" lang="en-US" sz="1300" spc="-1" strike="noStrike">
              <a:latin typeface="Arial"/>
            </a:endParaRPr>
          </a:p>
        </p:txBody>
      </p:sp>
      <p:sp>
        <p:nvSpPr>
          <p:cNvPr id="272" name="Line 15"/>
          <p:cNvSpPr/>
          <p:nvPr/>
        </p:nvSpPr>
        <p:spPr>
          <a:xfrm>
            <a:off x="2844000" y="2057400"/>
            <a:ext cx="360" cy="4115160"/>
          </a:xfrm>
          <a:prstGeom prst="line">
            <a:avLst/>
          </a:prstGeom>
          <a:ln>
            <a:solidFill>
              <a:srgbClr val="3465a4"/>
            </a:solidFill>
          </a:ln>
        </p:spPr>
        <p:style>
          <a:lnRef idx="0"/>
          <a:fillRef idx="0"/>
          <a:effectRef idx="0"/>
          <a:fontRef idx="minor"/>
        </p:style>
      </p:sp>
      <p:sp>
        <p:nvSpPr>
          <p:cNvPr id="273" name="Line 16"/>
          <p:cNvSpPr/>
          <p:nvPr/>
        </p:nvSpPr>
        <p:spPr>
          <a:xfrm>
            <a:off x="4500000" y="2057760"/>
            <a:ext cx="360" cy="4115160"/>
          </a:xfrm>
          <a:prstGeom prst="line">
            <a:avLst/>
          </a:prstGeom>
          <a:ln>
            <a:solidFill>
              <a:srgbClr val="3465a4"/>
            </a:solidFill>
          </a:ln>
        </p:spPr>
        <p:style>
          <a:lnRef idx="0"/>
          <a:fillRef idx="0"/>
          <a:effectRef idx="0"/>
          <a:fontRef idx="minor"/>
        </p:style>
      </p:sp>
      <p:sp>
        <p:nvSpPr>
          <p:cNvPr id="274" name="Line 17"/>
          <p:cNvSpPr/>
          <p:nvPr/>
        </p:nvSpPr>
        <p:spPr>
          <a:xfrm>
            <a:off x="4356000" y="2058120"/>
            <a:ext cx="360" cy="4115160"/>
          </a:xfrm>
          <a:prstGeom prst="line">
            <a:avLst/>
          </a:prstGeom>
          <a:ln>
            <a:solidFill>
              <a:srgbClr val="3465a4"/>
            </a:solidFill>
            <a:prstDash val="dot"/>
          </a:ln>
        </p:spPr>
        <p:style>
          <a:lnRef idx="0"/>
          <a:fillRef idx="0"/>
          <a:effectRef idx="0"/>
          <a:fontRef idx="minor"/>
        </p:style>
      </p:sp>
      <p:sp>
        <p:nvSpPr>
          <p:cNvPr id="275" name="CustomShape 18"/>
          <p:cNvSpPr/>
          <p:nvPr/>
        </p:nvSpPr>
        <p:spPr>
          <a:xfrm>
            <a:off x="2772000" y="3837600"/>
            <a:ext cx="1112400" cy="4953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300" spc="-1" strike="noStrike">
                <a:solidFill>
                  <a:srgbClr val="000000"/>
                </a:solidFill>
                <a:latin typeface="DejaVu Sans"/>
                <a:ea typeface="DejaVu Sans"/>
              </a:rPr>
              <a:t>Historical</a:t>
            </a:r>
            <a:endParaRPr b="0" lang="en-US" sz="1300" spc="-1" strike="noStrike">
              <a:latin typeface="Arial"/>
            </a:endParaRPr>
          </a:p>
        </p:txBody>
      </p:sp>
      <p:sp>
        <p:nvSpPr>
          <p:cNvPr id="276" name="Line 19"/>
          <p:cNvSpPr/>
          <p:nvPr/>
        </p:nvSpPr>
        <p:spPr>
          <a:xfrm>
            <a:off x="7416000" y="2058120"/>
            <a:ext cx="360" cy="4115160"/>
          </a:xfrm>
          <a:prstGeom prst="line">
            <a:avLst/>
          </a:prstGeom>
          <a:ln>
            <a:solidFill>
              <a:srgbClr val="3465a4"/>
            </a:solidFill>
          </a:ln>
        </p:spPr>
        <p:style>
          <a:lnRef idx="0"/>
          <a:fillRef idx="0"/>
          <a:effectRef idx="0"/>
          <a:fontRef idx="minor"/>
        </p:style>
      </p:sp>
      <p:sp>
        <p:nvSpPr>
          <p:cNvPr id="277" name="CustomShape 20"/>
          <p:cNvSpPr/>
          <p:nvPr/>
        </p:nvSpPr>
        <p:spPr>
          <a:xfrm>
            <a:off x="7005600" y="6128640"/>
            <a:ext cx="910440" cy="4953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300" spc="-1" strike="noStrike">
                <a:solidFill>
                  <a:srgbClr val="000000"/>
                </a:solidFill>
                <a:latin typeface="DejaVu Sans"/>
                <a:ea typeface="DejaVu Sans"/>
              </a:rPr>
              <a:t>2100</a:t>
            </a:r>
            <a:endParaRPr b="0" lang="en-US" sz="13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CustomShape 1"/>
          <p:cNvSpPr/>
          <p:nvPr/>
        </p:nvSpPr>
        <p:spPr>
          <a:xfrm>
            <a:off x="335520" y="764640"/>
            <a:ext cx="10744560" cy="49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 – Climate Change</a:t>
            </a:r>
            <a:endParaRPr b="0" lang="en-US" sz="2400" spc="-1" strike="noStrike">
              <a:latin typeface="Arial"/>
            </a:endParaRPr>
          </a:p>
        </p:txBody>
      </p:sp>
      <p:pic>
        <p:nvPicPr>
          <p:cNvPr id="279" name="" descr=""/>
          <p:cNvPicPr/>
          <p:nvPr/>
        </p:nvPicPr>
        <p:blipFill>
          <a:blip r:embed="rId1"/>
          <a:stretch/>
        </p:blipFill>
        <p:spPr>
          <a:xfrm>
            <a:off x="2023200" y="2032200"/>
            <a:ext cx="6202440" cy="4206240"/>
          </a:xfrm>
          <a:prstGeom prst="rect">
            <a:avLst/>
          </a:prstGeom>
          <a:ln>
            <a:noFill/>
          </a:ln>
        </p:spPr>
      </p:pic>
      <p:sp>
        <p:nvSpPr>
          <p:cNvPr id="280" name="CustomShape 2"/>
          <p:cNvSpPr/>
          <p:nvPr/>
        </p:nvSpPr>
        <p:spPr>
          <a:xfrm>
            <a:off x="335520" y="1124640"/>
            <a:ext cx="10744560" cy="49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400" spc="-1" strike="noStrike">
                <a:solidFill>
                  <a:srgbClr val="000000"/>
                </a:solidFill>
                <a:latin typeface="DejaVu Sans"/>
                <a:ea typeface="DejaVu Sans"/>
              </a:rPr>
              <a:t>2100 Warming Predictions</a:t>
            </a:r>
            <a:endParaRPr b="0" lang="en-US" sz="2400" spc="-1" strike="noStrike">
              <a:latin typeface="Arial"/>
            </a:endParaRPr>
          </a:p>
        </p:txBody>
      </p:sp>
      <p:sp>
        <p:nvSpPr>
          <p:cNvPr id="281" name="CustomShape 3"/>
          <p:cNvSpPr/>
          <p:nvPr/>
        </p:nvSpPr>
        <p:spPr>
          <a:xfrm>
            <a:off x="-60480" y="1808640"/>
            <a:ext cx="10744560" cy="4953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300" spc="-1" strike="noStrike">
                <a:solidFill>
                  <a:srgbClr val="000000"/>
                </a:solidFill>
                <a:latin typeface="DejaVu Sans"/>
                <a:ea typeface="DejaVu Sans"/>
              </a:rPr>
              <a:t>Emissions and expected warming based on pledges and current policies</a:t>
            </a:r>
            <a:endParaRPr b="0" lang="en-US" sz="1300" spc="-1" strike="noStrike">
              <a:latin typeface="Arial"/>
            </a:endParaRPr>
          </a:p>
        </p:txBody>
      </p:sp>
      <p:sp>
        <p:nvSpPr>
          <p:cNvPr id="282" name="CustomShape 4"/>
          <p:cNvSpPr/>
          <p:nvPr/>
        </p:nvSpPr>
        <p:spPr>
          <a:xfrm rot="16186200">
            <a:off x="-92520" y="3773520"/>
            <a:ext cx="3645720" cy="4953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300" spc="-1" strike="noStrike">
                <a:solidFill>
                  <a:srgbClr val="000000"/>
                </a:solidFill>
                <a:latin typeface="DejaVu Sans"/>
                <a:ea typeface="DejaVu Sans"/>
              </a:rPr>
              <a:t>Global greenhouse gas emissions GtCO2/Year</a:t>
            </a:r>
            <a:endParaRPr b="0" lang="en-US" sz="1300" spc="-1" strike="noStrike">
              <a:latin typeface="Arial"/>
            </a:endParaRPr>
          </a:p>
        </p:txBody>
      </p:sp>
      <p:sp>
        <p:nvSpPr>
          <p:cNvPr id="283" name="CustomShape 5"/>
          <p:cNvSpPr/>
          <p:nvPr/>
        </p:nvSpPr>
        <p:spPr>
          <a:xfrm>
            <a:off x="8291520" y="3673080"/>
            <a:ext cx="3591720" cy="2667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300" spc="-1" strike="noStrike">
                <a:solidFill>
                  <a:srgbClr val="004586"/>
                </a:solidFill>
                <a:latin typeface="DejaVu Sans"/>
                <a:ea typeface="DejaVu Sans"/>
              </a:rPr>
              <a:t>Policies &amp; Action (High) +2.9°C</a:t>
            </a:r>
            <a:endParaRPr b="0" lang="en-US" sz="1300" spc="-1" strike="noStrike">
              <a:latin typeface="Arial"/>
            </a:endParaRPr>
          </a:p>
        </p:txBody>
      </p:sp>
      <p:sp>
        <p:nvSpPr>
          <p:cNvPr id="284" name="CustomShape 6"/>
          <p:cNvSpPr/>
          <p:nvPr/>
        </p:nvSpPr>
        <p:spPr>
          <a:xfrm>
            <a:off x="8291520" y="4033080"/>
            <a:ext cx="3591720" cy="2667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300" spc="-1" strike="noStrike">
                <a:solidFill>
                  <a:srgbClr val="00a0fc"/>
                </a:solidFill>
                <a:latin typeface="DejaVu Sans"/>
                <a:ea typeface="DejaVu Sans"/>
              </a:rPr>
              <a:t>Policies &amp; Action (Low) +2.5°C</a:t>
            </a:r>
            <a:endParaRPr b="0" lang="en-US" sz="1300" spc="-1" strike="noStrike">
              <a:latin typeface="Arial"/>
            </a:endParaRPr>
          </a:p>
        </p:txBody>
      </p:sp>
      <p:sp>
        <p:nvSpPr>
          <p:cNvPr id="285" name="CustomShape 7"/>
          <p:cNvSpPr/>
          <p:nvPr/>
        </p:nvSpPr>
        <p:spPr>
          <a:xfrm>
            <a:off x="8291520" y="4393080"/>
            <a:ext cx="3591720" cy="2667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300" spc="-1" strike="noStrike">
                <a:solidFill>
                  <a:srgbClr val="ffd320"/>
                </a:solidFill>
                <a:latin typeface="DejaVu Sans"/>
                <a:ea typeface="DejaVu Sans"/>
              </a:rPr>
              <a:t>2030 targets only +2.4°C</a:t>
            </a:r>
            <a:endParaRPr b="0" lang="en-US" sz="1300" spc="-1" strike="noStrike">
              <a:latin typeface="Arial"/>
            </a:endParaRPr>
          </a:p>
        </p:txBody>
      </p:sp>
      <p:sp>
        <p:nvSpPr>
          <p:cNvPr id="286" name="CustomShape 8"/>
          <p:cNvSpPr/>
          <p:nvPr/>
        </p:nvSpPr>
        <p:spPr>
          <a:xfrm>
            <a:off x="8291520" y="4753080"/>
            <a:ext cx="3591720" cy="2667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300" spc="-1" strike="noStrike">
                <a:solidFill>
                  <a:srgbClr val="579d1c"/>
                </a:solidFill>
                <a:latin typeface="DejaVu Sans"/>
                <a:ea typeface="DejaVu Sans"/>
              </a:rPr>
              <a:t>Pledges &amp; targets +2.1°C</a:t>
            </a:r>
            <a:endParaRPr b="0" lang="en-US" sz="1300" spc="-1" strike="noStrike">
              <a:latin typeface="Arial"/>
            </a:endParaRPr>
          </a:p>
        </p:txBody>
      </p:sp>
      <p:sp>
        <p:nvSpPr>
          <p:cNvPr id="287" name="CustomShape 9"/>
          <p:cNvSpPr/>
          <p:nvPr/>
        </p:nvSpPr>
        <p:spPr>
          <a:xfrm>
            <a:off x="8291520" y="5113080"/>
            <a:ext cx="3591720" cy="2667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300" spc="-1" strike="noStrike">
                <a:solidFill>
                  <a:srgbClr val="83caff"/>
                </a:solidFill>
                <a:latin typeface="DejaVu Sans"/>
                <a:ea typeface="DejaVu Sans"/>
              </a:rPr>
              <a:t>Optimistic scenario +1.8°C</a:t>
            </a:r>
            <a:endParaRPr b="0" lang="en-US" sz="1300" spc="-1" strike="noStrike">
              <a:latin typeface="Arial"/>
            </a:endParaRPr>
          </a:p>
        </p:txBody>
      </p:sp>
      <p:sp>
        <p:nvSpPr>
          <p:cNvPr id="288" name="CustomShape 10"/>
          <p:cNvSpPr/>
          <p:nvPr/>
        </p:nvSpPr>
        <p:spPr>
          <a:xfrm>
            <a:off x="8291520" y="5473080"/>
            <a:ext cx="3591720" cy="2667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300" spc="-1" strike="noStrike">
                <a:solidFill>
                  <a:srgbClr val="aecf00"/>
                </a:solidFill>
                <a:latin typeface="DejaVu Sans"/>
                <a:ea typeface="DejaVu Sans"/>
              </a:rPr>
              <a:t>1.5° consistant +1.3°C</a:t>
            </a:r>
            <a:endParaRPr b="0" lang="en-US" sz="1300" spc="-1" strike="noStrike">
              <a:latin typeface="Arial"/>
            </a:endParaRPr>
          </a:p>
        </p:txBody>
      </p:sp>
      <p:sp>
        <p:nvSpPr>
          <p:cNvPr id="289" name="CustomShape 11"/>
          <p:cNvSpPr/>
          <p:nvPr/>
        </p:nvSpPr>
        <p:spPr>
          <a:xfrm>
            <a:off x="2397600" y="6128640"/>
            <a:ext cx="910440" cy="4953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300" spc="-1" strike="noStrike">
                <a:solidFill>
                  <a:srgbClr val="000000"/>
                </a:solidFill>
                <a:latin typeface="DejaVu Sans"/>
                <a:ea typeface="DejaVu Sans"/>
              </a:rPr>
              <a:t>1990</a:t>
            </a:r>
            <a:endParaRPr b="0" lang="en-US" sz="1300" spc="-1" strike="noStrike">
              <a:latin typeface="Arial"/>
            </a:endParaRPr>
          </a:p>
        </p:txBody>
      </p:sp>
      <p:sp>
        <p:nvSpPr>
          <p:cNvPr id="290" name="CustomShape 12"/>
          <p:cNvSpPr/>
          <p:nvPr/>
        </p:nvSpPr>
        <p:spPr>
          <a:xfrm>
            <a:off x="4017600" y="6128640"/>
            <a:ext cx="910440" cy="4953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300" spc="-1" strike="noStrike">
                <a:solidFill>
                  <a:srgbClr val="000000"/>
                </a:solidFill>
                <a:latin typeface="DejaVu Sans"/>
                <a:ea typeface="DejaVu Sans"/>
              </a:rPr>
              <a:t>2030</a:t>
            </a:r>
            <a:endParaRPr b="0" lang="en-US" sz="1300" spc="-1" strike="noStrike">
              <a:latin typeface="Arial"/>
            </a:endParaRPr>
          </a:p>
        </p:txBody>
      </p:sp>
      <p:sp>
        <p:nvSpPr>
          <p:cNvPr id="291" name="Line 13"/>
          <p:cNvSpPr/>
          <p:nvPr/>
        </p:nvSpPr>
        <p:spPr>
          <a:xfrm>
            <a:off x="2844000" y="2057400"/>
            <a:ext cx="360" cy="4115160"/>
          </a:xfrm>
          <a:prstGeom prst="line">
            <a:avLst/>
          </a:prstGeom>
          <a:ln>
            <a:solidFill>
              <a:srgbClr val="3465a4"/>
            </a:solidFill>
          </a:ln>
        </p:spPr>
        <p:style>
          <a:lnRef idx="0"/>
          <a:fillRef idx="0"/>
          <a:effectRef idx="0"/>
          <a:fontRef idx="minor"/>
        </p:style>
      </p:sp>
      <p:sp>
        <p:nvSpPr>
          <p:cNvPr id="292" name="Line 14"/>
          <p:cNvSpPr/>
          <p:nvPr/>
        </p:nvSpPr>
        <p:spPr>
          <a:xfrm>
            <a:off x="4500000" y="2057760"/>
            <a:ext cx="360" cy="4115160"/>
          </a:xfrm>
          <a:prstGeom prst="line">
            <a:avLst/>
          </a:prstGeom>
          <a:ln>
            <a:solidFill>
              <a:srgbClr val="3465a4"/>
            </a:solidFill>
          </a:ln>
        </p:spPr>
        <p:style>
          <a:lnRef idx="0"/>
          <a:fillRef idx="0"/>
          <a:effectRef idx="0"/>
          <a:fontRef idx="minor"/>
        </p:style>
      </p:sp>
      <p:sp>
        <p:nvSpPr>
          <p:cNvPr id="293" name="Line 15"/>
          <p:cNvSpPr/>
          <p:nvPr/>
        </p:nvSpPr>
        <p:spPr>
          <a:xfrm>
            <a:off x="4356000" y="2058120"/>
            <a:ext cx="360" cy="4115160"/>
          </a:xfrm>
          <a:prstGeom prst="line">
            <a:avLst/>
          </a:prstGeom>
          <a:ln>
            <a:solidFill>
              <a:srgbClr val="3465a4"/>
            </a:solidFill>
            <a:prstDash val="dot"/>
          </a:ln>
        </p:spPr>
        <p:style>
          <a:lnRef idx="0"/>
          <a:fillRef idx="0"/>
          <a:effectRef idx="0"/>
          <a:fontRef idx="minor"/>
        </p:style>
      </p:sp>
      <p:sp>
        <p:nvSpPr>
          <p:cNvPr id="294" name="CustomShape 16"/>
          <p:cNvSpPr/>
          <p:nvPr/>
        </p:nvSpPr>
        <p:spPr>
          <a:xfrm>
            <a:off x="4500000" y="3200400"/>
            <a:ext cx="296640" cy="1139040"/>
          </a:xfrm>
          <a:custGeom>
            <a:avLst/>
            <a:gdLst/>
            <a:ahLst/>
            <a:rect l="l" t="t" r="r" b="b"/>
            <a:pathLst>
              <a:path w="837" h="3177">
                <a:moveTo>
                  <a:pt x="0" y="0"/>
                </a:moveTo>
                <a:cubicBezTo>
                  <a:pt x="209" y="0"/>
                  <a:pt x="418" y="132"/>
                  <a:pt x="418" y="264"/>
                </a:cubicBezTo>
                <a:lnTo>
                  <a:pt x="418" y="1323"/>
                </a:lnTo>
                <a:cubicBezTo>
                  <a:pt x="418" y="1455"/>
                  <a:pt x="627" y="1588"/>
                  <a:pt x="836" y="1588"/>
                </a:cubicBezTo>
                <a:cubicBezTo>
                  <a:pt x="627" y="1588"/>
                  <a:pt x="418" y="1720"/>
                  <a:pt x="418" y="1852"/>
                </a:cubicBezTo>
                <a:lnTo>
                  <a:pt x="418" y="2911"/>
                </a:lnTo>
                <a:cubicBezTo>
                  <a:pt x="418" y="3043"/>
                  <a:pt x="209" y="3176"/>
                  <a:pt x="0" y="3176"/>
                </a:cubicBezTo>
              </a:path>
            </a:pathLst>
          </a:custGeom>
          <a:noFill/>
          <a:ln>
            <a:solidFill>
              <a:srgbClr val="3465a4"/>
            </a:solidFill>
          </a:ln>
        </p:spPr>
        <p:style>
          <a:lnRef idx="0"/>
          <a:fillRef idx="0"/>
          <a:effectRef idx="0"/>
          <a:fontRef idx="minor"/>
        </p:style>
      </p:sp>
      <p:sp>
        <p:nvSpPr>
          <p:cNvPr id="295" name="CustomShape 17"/>
          <p:cNvSpPr/>
          <p:nvPr/>
        </p:nvSpPr>
        <p:spPr>
          <a:xfrm>
            <a:off x="2772000" y="3837600"/>
            <a:ext cx="1112400" cy="4953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300" spc="-1" strike="noStrike">
                <a:solidFill>
                  <a:srgbClr val="000000"/>
                </a:solidFill>
                <a:latin typeface="DejaVu Sans"/>
                <a:ea typeface="DejaVu Sans"/>
              </a:rPr>
              <a:t>Historical</a:t>
            </a:r>
            <a:endParaRPr b="0" lang="en-US" sz="1300" spc="-1" strike="noStrike">
              <a:latin typeface="Arial"/>
            </a:endParaRPr>
          </a:p>
        </p:txBody>
      </p:sp>
      <p:sp>
        <p:nvSpPr>
          <p:cNvPr id="296" name="Line 18"/>
          <p:cNvSpPr/>
          <p:nvPr/>
        </p:nvSpPr>
        <p:spPr>
          <a:xfrm>
            <a:off x="7416000" y="2058120"/>
            <a:ext cx="360" cy="4115160"/>
          </a:xfrm>
          <a:prstGeom prst="line">
            <a:avLst/>
          </a:prstGeom>
          <a:ln>
            <a:solidFill>
              <a:srgbClr val="3465a4"/>
            </a:solidFill>
          </a:ln>
        </p:spPr>
        <p:style>
          <a:lnRef idx="0"/>
          <a:fillRef idx="0"/>
          <a:effectRef idx="0"/>
          <a:fontRef idx="minor"/>
        </p:style>
      </p:sp>
      <p:sp>
        <p:nvSpPr>
          <p:cNvPr id="297" name="CustomShape 19"/>
          <p:cNvSpPr/>
          <p:nvPr/>
        </p:nvSpPr>
        <p:spPr>
          <a:xfrm>
            <a:off x="7005600" y="6128640"/>
            <a:ext cx="910440" cy="4953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300" spc="-1" strike="noStrike">
                <a:solidFill>
                  <a:srgbClr val="000000"/>
                </a:solidFill>
                <a:latin typeface="DejaVu Sans"/>
                <a:ea typeface="DejaVu Sans"/>
              </a:rPr>
              <a:t>2100</a:t>
            </a:r>
            <a:endParaRPr b="0" lang="en-US" sz="1300" spc="-1" strike="noStrike">
              <a:latin typeface="Arial"/>
            </a:endParaRPr>
          </a:p>
        </p:txBody>
      </p:sp>
      <p:sp>
        <p:nvSpPr>
          <p:cNvPr id="298" name="CustomShape 20"/>
          <p:cNvSpPr/>
          <p:nvPr/>
        </p:nvSpPr>
        <p:spPr>
          <a:xfrm>
            <a:off x="4752000" y="3621600"/>
            <a:ext cx="2330640" cy="4953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300" spc="-1" strike="noStrike">
                <a:solidFill>
                  <a:srgbClr val="e91e63"/>
                </a:solidFill>
                <a:highlight>
                  <a:srgbClr val="ffff00"/>
                </a:highlight>
                <a:latin typeface="DejaVu Sans"/>
                <a:ea typeface="DejaVu Sans"/>
              </a:rPr>
              <a:t>2030 ambition gap (19-23 GtCO2e)</a:t>
            </a:r>
            <a:endParaRPr b="0" lang="en-US" sz="1300" spc="-1" strike="noStrike">
              <a:latin typeface="Arial"/>
            </a:endParaRPr>
          </a:p>
        </p:txBody>
      </p:sp>
      <p:sp>
        <p:nvSpPr>
          <p:cNvPr id="299" name="CustomShape 21"/>
          <p:cNvSpPr/>
          <p:nvPr/>
        </p:nvSpPr>
        <p:spPr>
          <a:xfrm>
            <a:off x="263520" y="6411600"/>
            <a:ext cx="79621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Graph Recreated from </a:t>
            </a:r>
            <a:r>
              <a:rPr b="0" lang="de-DE" sz="900" spc="-1" strike="noStrike" u="sng">
                <a:solidFill>
                  <a:srgbClr val="0000ff"/>
                </a:solidFill>
                <a:uFillTx/>
                <a:latin typeface="Roboto"/>
                <a:ea typeface="Roboto"/>
                <a:hlinkClick r:id="rId2"/>
              </a:rPr>
              <a:t>https://climateactiontracker.org/documents/999/CAT_2021-11_PublicData_EmissionsPathways.xlsx</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CustomShape 1"/>
          <p:cNvSpPr/>
          <p:nvPr/>
        </p:nvSpPr>
        <p:spPr>
          <a:xfrm>
            <a:off x="335520" y="764640"/>
            <a:ext cx="10744560" cy="49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We only have one planet – Health Impact of Climate Change </a:t>
            </a:r>
            <a:endParaRPr b="0" lang="en-US" sz="2400" spc="-1" strike="noStrike">
              <a:latin typeface="Arial"/>
            </a:endParaRPr>
          </a:p>
        </p:txBody>
      </p:sp>
      <p:sp>
        <p:nvSpPr>
          <p:cNvPr id="301" name="CustomShape 2"/>
          <p:cNvSpPr/>
          <p:nvPr/>
        </p:nvSpPr>
        <p:spPr>
          <a:xfrm>
            <a:off x="263520" y="6411600"/>
            <a:ext cx="70488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Figure adapted from: Watts, Nick, et al. (2017) – The Lancet Countdown: Tracking Progress on Health and Climate Change.</a:t>
            </a:r>
            <a:endParaRPr b="0" lang="en-US" sz="900" spc="-1" strike="noStrike">
              <a:latin typeface="Arial"/>
            </a:endParaRPr>
          </a:p>
        </p:txBody>
      </p:sp>
      <p:sp>
        <p:nvSpPr>
          <p:cNvPr id="302" name="CustomShape 3"/>
          <p:cNvSpPr/>
          <p:nvPr/>
        </p:nvSpPr>
        <p:spPr>
          <a:xfrm>
            <a:off x="5391720" y="4598280"/>
            <a:ext cx="249120" cy="3513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DejaVu Sans"/>
                <a:ea typeface="DejaVu Sans"/>
              </a:rPr>
              <a:t> </a:t>
            </a:r>
            <a:endParaRPr b="0" lang="en-US" sz="1800" spc="-1" strike="noStrike">
              <a:latin typeface="Arial"/>
            </a:endParaRPr>
          </a:p>
        </p:txBody>
      </p:sp>
      <p:pic>
        <p:nvPicPr>
          <p:cNvPr id="303" name="" descr=""/>
          <p:cNvPicPr/>
          <p:nvPr/>
        </p:nvPicPr>
        <p:blipFill>
          <a:blip r:embed="rId1"/>
          <a:stretch/>
        </p:blipFill>
        <p:spPr>
          <a:xfrm>
            <a:off x="2454480" y="1169640"/>
            <a:ext cx="6536880" cy="522648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CustomShape 1"/>
          <p:cNvSpPr/>
          <p:nvPr/>
        </p:nvSpPr>
        <p:spPr>
          <a:xfrm>
            <a:off x="335520" y="764640"/>
            <a:ext cx="10744560" cy="49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2019 UN Climate Action Summit in New York</a:t>
            </a:r>
            <a:endParaRPr b="0" lang="en-US" sz="2400" spc="-1" strike="noStrike">
              <a:latin typeface="Arial"/>
            </a:endParaRPr>
          </a:p>
        </p:txBody>
      </p:sp>
      <p:sp>
        <p:nvSpPr>
          <p:cNvPr id="305" name="CustomShape 2"/>
          <p:cNvSpPr/>
          <p:nvPr/>
        </p:nvSpPr>
        <p:spPr>
          <a:xfrm>
            <a:off x="335520" y="1268640"/>
            <a:ext cx="10744560" cy="5032080"/>
          </a:xfrm>
          <a:prstGeom prst="rect">
            <a:avLst/>
          </a:prstGeom>
          <a:noFill/>
          <a:ln>
            <a:noFill/>
          </a:ln>
        </p:spPr>
        <p:style>
          <a:lnRef idx="0"/>
          <a:fillRef idx="0"/>
          <a:effectRef idx="0"/>
          <a:fontRef idx="minor"/>
        </p:style>
        <p:txBody>
          <a:bodyPr lIns="90000" rIns="90000" tIns="45000" bIns="45000" anchor="ctr">
            <a:noAutofit/>
          </a:bodyPr>
          <a:p>
            <a:pPr algn="ctr">
              <a:lnSpc>
                <a:spcPct val="150000"/>
              </a:lnSpc>
              <a:spcBef>
                <a:spcPts val="360"/>
              </a:spcBef>
              <a:tabLst>
                <a:tab algn="l" pos="0"/>
              </a:tabLst>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change is coming, whether you like it or not”</a:t>
            </a:r>
            <a:endParaRPr b="0" lang="en-US" sz="1800" spc="-1" strike="noStrike">
              <a:latin typeface="Arial"/>
            </a:endParaRPr>
          </a:p>
          <a:p>
            <a:pPr algn="ctr">
              <a:lnSpc>
                <a:spcPct val="150000"/>
              </a:lnSpc>
              <a:spcBef>
                <a:spcPts val="360"/>
              </a:spcBef>
              <a:tabLst>
                <a:tab algn="l" pos="0"/>
              </a:tabLst>
            </a:pP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Greta Thunberg</a:t>
            </a:r>
            <a:endParaRPr b="0" lang="en-US" sz="1800" spc="-1" strike="noStrike">
              <a:latin typeface="Arial"/>
            </a:endParaRPr>
          </a:p>
          <a:p>
            <a:pPr algn="ctr">
              <a:lnSpc>
                <a:spcPct val="150000"/>
              </a:lnSpc>
              <a:spcBef>
                <a:spcPts val="360"/>
              </a:spcBef>
              <a:tabLst>
                <a:tab algn="l" pos="0"/>
              </a:tabLst>
            </a:pPr>
            <a:endParaRPr b="0" lang="en-US" sz="1800" spc="-1" strike="noStrike">
              <a:latin typeface="Arial"/>
            </a:endParaRPr>
          </a:p>
        </p:txBody>
      </p:sp>
      <p:sp>
        <p:nvSpPr>
          <p:cNvPr id="306" name="CustomShape 3"/>
          <p:cNvSpPr/>
          <p:nvPr/>
        </p:nvSpPr>
        <p:spPr>
          <a:xfrm>
            <a:off x="263520" y="6411600"/>
            <a:ext cx="64720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DejaVu Sans"/>
                <a:ea typeface="Roboto"/>
              </a:rPr>
              <a:t>Guardian News (2019) – </a:t>
            </a:r>
            <a:r>
              <a:rPr b="0" lang="de-DE" sz="900" spc="-1" strike="noStrike" u="sng">
                <a:solidFill>
                  <a:srgbClr val="0000ff"/>
                </a:solidFill>
                <a:uFillTx/>
                <a:latin typeface="DejaVu Sans"/>
                <a:ea typeface="Roboto"/>
                <a:hlinkClick r:id="rId1"/>
              </a:rPr>
              <a:t>https://www.youtube.com/watch?v=TMrtLsQbaok</a:t>
            </a:r>
            <a:endParaRPr b="0" lang="en-US" sz="900" spc="-1" strike="noStrike">
              <a:latin typeface="Arial"/>
            </a:endParaRPr>
          </a:p>
        </p:txBody>
      </p:sp>
      <p:sp>
        <p:nvSpPr>
          <p:cNvPr id="307" name="CustomShape 4"/>
          <p:cNvSpPr/>
          <p:nvPr/>
        </p:nvSpPr>
        <p:spPr>
          <a:xfrm>
            <a:off x="3724920" y="4725000"/>
            <a:ext cx="3965400" cy="36252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281"/>
              </a:spcBef>
              <a:tabLst>
                <a:tab algn="l" pos="0"/>
              </a:tabLst>
            </a:pPr>
            <a:r>
              <a:rPr b="0" lang="en-US" sz="1400" spc="-1" strike="noStrike" u="sng">
                <a:solidFill>
                  <a:srgbClr val="0000ff"/>
                </a:solidFill>
                <a:uFillTx/>
                <a:latin typeface="DejaVu Sans"/>
                <a:ea typeface="DejaVu Sans"/>
                <a:hlinkClick r:id="rId2"/>
              </a:rPr>
              <a:t>Click Me</a:t>
            </a:r>
            <a:endParaRPr b="0" lang="en-US" sz="1400" spc="-1" strike="noStrike">
              <a:latin typeface="Arial"/>
            </a:endParaRPr>
          </a:p>
          <a:p>
            <a:pPr algn="ctr">
              <a:lnSpc>
                <a:spcPct val="100000"/>
              </a:lnSpc>
              <a:spcBef>
                <a:spcPts val="281"/>
              </a:spcBef>
              <a:tabLst>
                <a:tab algn="l" pos="0"/>
              </a:tabLst>
            </a:pPr>
            <a:r>
              <a:rPr b="0" lang="en-US" sz="1400" spc="-1" strike="noStrike">
                <a:solidFill>
                  <a:srgbClr val="000000"/>
                </a:solidFill>
                <a:latin typeface="DejaVu Sans"/>
                <a:ea typeface="DejaVu Sans"/>
              </a:rPr>
              <a:t>(start video at 1:50)</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CustomShape 1"/>
          <p:cNvSpPr/>
          <p:nvPr/>
        </p:nvSpPr>
        <p:spPr>
          <a:xfrm>
            <a:off x="335520" y="764640"/>
            <a:ext cx="10744560" cy="49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3 Key Challenges of the 21</a:t>
            </a:r>
            <a:r>
              <a:rPr b="1" lang="en-US" sz="2400" spc="-1" strike="noStrike" baseline="14000000">
                <a:solidFill>
                  <a:srgbClr val="000000"/>
                </a:solidFill>
                <a:latin typeface="DejaVu Sans"/>
                <a:ea typeface="DejaVu Sans"/>
              </a:rPr>
              <a:t>st</a:t>
            </a:r>
            <a:r>
              <a:rPr b="1" lang="en-US" sz="2400" spc="-1" strike="noStrike">
                <a:solidFill>
                  <a:srgbClr val="000000"/>
                </a:solidFill>
                <a:latin typeface="DejaVu Sans"/>
                <a:ea typeface="DejaVu Sans"/>
              </a:rPr>
              <a:t> Century</a:t>
            </a:r>
            <a:endParaRPr b="0" lang="en-US" sz="2400" spc="-1" strike="noStrike">
              <a:latin typeface="Arial"/>
            </a:endParaRPr>
          </a:p>
        </p:txBody>
      </p:sp>
      <p:sp>
        <p:nvSpPr>
          <p:cNvPr id="309" name="CustomShape 2"/>
          <p:cNvSpPr/>
          <p:nvPr/>
        </p:nvSpPr>
        <p:spPr>
          <a:xfrm>
            <a:off x="335520" y="1268280"/>
            <a:ext cx="10744560" cy="50320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720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Climate change / Adaption to climate change</a:t>
            </a:r>
            <a:endParaRPr b="0" lang="en-US" sz="1800" spc="-1" strike="noStrike">
              <a:latin typeface="Arial"/>
            </a:endParaRPr>
          </a:p>
          <a:p>
            <a:pPr marL="195120" indent="-18720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Environmental pollution</a:t>
            </a:r>
            <a:endParaRPr b="0" lang="en-US" sz="1800" spc="-1" strike="noStrike">
              <a:latin typeface="Arial"/>
            </a:endParaRPr>
          </a:p>
          <a:p>
            <a:pPr marL="195120" indent="-187200">
              <a:lnSpc>
                <a:spcPct val="100000"/>
              </a:lnSpc>
              <a:spcBef>
                <a:spcPts val="360"/>
              </a:spcBef>
              <a:buClr>
                <a:srgbClr val="008c4f"/>
              </a:buClr>
              <a:buFont typeface="Wingdings" charset="2"/>
              <a:buAutoNum type="arabicParen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Dwindling non-renewable ressources</a:t>
            </a:r>
            <a:endParaRPr b="0" lang="en-US" sz="1800" spc="-1" strike="noStrike">
              <a:latin typeface="Arial"/>
            </a:endParaRPr>
          </a:p>
        </p:txBody>
      </p:sp>
      <p:sp>
        <p:nvSpPr>
          <p:cNvPr id="310" name="CustomShape 3"/>
          <p:cNvSpPr/>
          <p:nvPr/>
        </p:nvSpPr>
        <p:spPr>
          <a:xfrm>
            <a:off x="4206240" y="721800"/>
            <a:ext cx="1091160" cy="3402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CustomShape 1"/>
          <p:cNvSpPr/>
          <p:nvPr/>
        </p:nvSpPr>
        <p:spPr>
          <a:xfrm>
            <a:off x="335520" y="764640"/>
            <a:ext cx="10744560" cy="49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2400" spc="-1" strike="noStrike">
                <a:solidFill>
                  <a:srgbClr val="000000"/>
                </a:solidFill>
                <a:latin typeface="DejaVu Sans"/>
                <a:ea typeface="DejaVu Sans"/>
              </a:rPr>
              <a:t>License</a:t>
            </a:r>
            <a:endParaRPr b="0" lang="en-US" sz="2400" spc="-1" strike="noStrike">
              <a:latin typeface="Arial"/>
            </a:endParaRPr>
          </a:p>
        </p:txBody>
      </p:sp>
      <p:sp>
        <p:nvSpPr>
          <p:cNvPr id="193" name="CustomShape 2"/>
          <p:cNvSpPr/>
          <p:nvPr/>
        </p:nvSpPr>
        <p:spPr>
          <a:xfrm>
            <a:off x="335520" y="1268640"/>
            <a:ext cx="10744560" cy="503208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194" name="CustomShape 3"/>
          <p:cNvSpPr/>
          <p:nvPr/>
        </p:nvSpPr>
        <p:spPr>
          <a:xfrm>
            <a:off x="336600" y="3429000"/>
            <a:ext cx="10862280" cy="2054160"/>
          </a:xfrm>
          <a:prstGeom prst="rect">
            <a:avLst/>
          </a:prstGeom>
          <a:noFill/>
          <a:ln>
            <a:noFill/>
          </a:ln>
        </p:spPr>
        <p:style>
          <a:lnRef idx="0"/>
          <a:fillRef idx="0"/>
          <a:effectRef idx="0"/>
          <a:fontRef idx="minor"/>
        </p:style>
        <p:txBody>
          <a:bodyPr lIns="90000" rIns="90000" tIns="45000" bIns="45000">
            <a:noAutofit/>
          </a:bodyPr>
          <a:p>
            <a:pPr marL="216000" indent="-21456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This work is licensed under a </a:t>
            </a:r>
            <a:r>
              <a:rPr b="1" lang="en-US" sz="2000" spc="-1" strike="noStrike">
                <a:solidFill>
                  <a:srgbClr val="000000"/>
                </a:solidFill>
                <a:latin typeface="DejaVu Sans"/>
                <a:ea typeface="DejaVu Sans"/>
              </a:rPr>
              <a:t>Creative Commons Attribution-ShareAlike 4.0 International License</a:t>
            </a:r>
            <a:r>
              <a:rPr b="0" lang="en-US" sz="2000" spc="-1" strike="noStrike">
                <a:solidFill>
                  <a:srgbClr val="000000"/>
                </a:solidFill>
                <a:latin typeface="DejaVu Sans"/>
                <a:ea typeface="DejaVu Sans"/>
              </a:rPr>
              <a:t>. To view a copy of this license, please refer to </a:t>
            </a:r>
            <a:r>
              <a:rPr b="0" lang="en-US" sz="2000" spc="-1" strike="noStrike" u="sng">
                <a:solidFill>
                  <a:srgbClr val="0000ff"/>
                </a:solidFill>
                <a:uFillTx/>
                <a:latin typeface="DejaVu Sans"/>
                <a:ea typeface="DejaVu Sans"/>
                <a:hlinkClick r:id="rId1"/>
              </a:rPr>
              <a:t>https://creativecommons.org/licenses/by-sa/4.0/</a:t>
            </a:r>
            <a:r>
              <a:rPr b="0" lang="en-US" sz="2000" spc="-1" strike="noStrike">
                <a:solidFill>
                  <a:srgbClr val="0369a3"/>
                </a:solidFill>
                <a:latin typeface="DejaVu Sans"/>
                <a:ea typeface="DejaVu Sans"/>
              </a:rPr>
              <a:t> .</a:t>
            </a:r>
            <a:endParaRPr b="0" lang="en-US" sz="2000" spc="-1" strike="noStrike">
              <a:latin typeface="Arial"/>
            </a:endParaRPr>
          </a:p>
          <a:p>
            <a:pPr marL="216000" indent="-21456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Updated versions of these slides will be available in our </a:t>
            </a:r>
            <a:r>
              <a:rPr b="0" lang="en-US" sz="2000" spc="-1" strike="noStrike" u="sng">
                <a:solidFill>
                  <a:srgbClr val="0000ff"/>
                </a:solidFill>
                <a:uFillTx/>
                <a:latin typeface="DejaVu Sans"/>
                <a:ea typeface="DejaVu Sans"/>
                <a:hlinkClick r:id="rId2"/>
              </a:rPr>
              <a:t>Github repository</a:t>
            </a:r>
            <a:r>
              <a:rPr b="0" lang="en-US" sz="2000" spc="-1" strike="noStrike">
                <a:solidFill>
                  <a:srgbClr val="000000"/>
                </a:solidFill>
                <a:latin typeface="DejaVu Sans"/>
                <a:ea typeface="DejaVu Sans"/>
              </a:rPr>
              <a:t>.</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CustomShape 1"/>
          <p:cNvSpPr/>
          <p:nvPr/>
        </p:nvSpPr>
        <p:spPr>
          <a:xfrm>
            <a:off x="335520" y="764640"/>
            <a:ext cx="10744560" cy="49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Problem already solved?</a:t>
            </a:r>
            <a:endParaRPr b="0" lang="en-US" sz="2400" spc="-1" strike="noStrike">
              <a:latin typeface="Arial"/>
            </a:endParaRPr>
          </a:p>
        </p:txBody>
      </p:sp>
      <p:sp>
        <p:nvSpPr>
          <p:cNvPr id="312" name="CustomShape 2"/>
          <p:cNvSpPr/>
          <p:nvPr/>
        </p:nvSpPr>
        <p:spPr>
          <a:xfrm>
            <a:off x="865440" y="2859120"/>
            <a:ext cx="9923400" cy="18752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pPr>
            <a:r>
              <a:rPr b="1" lang="en-US" sz="2800" spc="-1" strike="noStrike">
                <a:solidFill>
                  <a:srgbClr val="000000"/>
                </a:solidFill>
                <a:latin typeface="DejaVu Sans"/>
                <a:ea typeface="DejaVu Sans"/>
              </a:rPr>
              <a:t>So we just reduce our CO2 footprint and we are good?</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CustomShape 1"/>
          <p:cNvSpPr/>
          <p:nvPr/>
        </p:nvSpPr>
        <p:spPr>
          <a:xfrm>
            <a:off x="335520" y="764640"/>
            <a:ext cx="10744560" cy="49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Microsoft will be Carbon Negative by 2030</a:t>
            </a:r>
            <a:endParaRPr b="0" lang="en-US" sz="2400" spc="-1" strike="noStrike">
              <a:latin typeface="Arial"/>
            </a:endParaRPr>
          </a:p>
        </p:txBody>
      </p:sp>
      <p:sp>
        <p:nvSpPr>
          <p:cNvPr id="314" name="CustomShape 2"/>
          <p:cNvSpPr/>
          <p:nvPr/>
        </p:nvSpPr>
        <p:spPr>
          <a:xfrm>
            <a:off x="263520" y="6411600"/>
            <a:ext cx="64720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u="sng">
                <a:solidFill>
                  <a:srgbClr val="0000ff"/>
                </a:solidFill>
                <a:uFillTx/>
                <a:latin typeface="Roboto"/>
                <a:ea typeface="Roboto"/>
                <a:hlinkClick r:id="rId1"/>
              </a:rPr>
              <a:t>https://blogs.microsoft.com/blog/2020/01/16/microsoft-will-be-carbon-negative-by-2030/</a:t>
            </a:r>
            <a:endParaRPr b="0" lang="en-US" sz="900" spc="-1" strike="noStrike">
              <a:latin typeface="Arial"/>
            </a:endParaRPr>
          </a:p>
        </p:txBody>
      </p:sp>
      <p:sp>
        <p:nvSpPr>
          <p:cNvPr id="315" name="CustomShape 3"/>
          <p:cNvSpPr/>
          <p:nvPr/>
        </p:nvSpPr>
        <p:spPr>
          <a:xfrm>
            <a:off x="865440" y="1828800"/>
            <a:ext cx="9923400" cy="29055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pPr>
            <a:r>
              <a:rPr b="0" lang="en-US" sz="2800" spc="-1" strike="noStrike">
                <a:solidFill>
                  <a:srgbClr val="000000"/>
                </a:solidFill>
                <a:latin typeface="DejaVu Sans"/>
                <a:ea typeface="DejaVu Sans"/>
              </a:rPr>
              <a:t>“</a:t>
            </a:r>
            <a:r>
              <a:rPr b="0" lang="en-US" sz="2800" spc="-1" strike="noStrike">
                <a:solidFill>
                  <a:srgbClr val="000000"/>
                </a:solidFill>
                <a:latin typeface="DejaVu Sans"/>
                <a:ea typeface="DejaVu Sans"/>
              </a:rPr>
              <a:t>By 2030 Microsoft will be carbon negative, and by 2050 Microsoft will remove from the environment all the carbon the company has emitted either directly or by electrical consumption since it was founded in 1975.”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CustomShape 1"/>
          <p:cNvSpPr/>
          <p:nvPr/>
        </p:nvSpPr>
        <p:spPr>
          <a:xfrm>
            <a:off x="335520" y="764640"/>
            <a:ext cx="10744560" cy="49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Apple will be Carbon Neutral by 2030</a:t>
            </a:r>
            <a:endParaRPr b="0" lang="en-US" sz="2400" spc="-1" strike="noStrike">
              <a:latin typeface="Arial"/>
            </a:endParaRPr>
          </a:p>
        </p:txBody>
      </p:sp>
      <p:sp>
        <p:nvSpPr>
          <p:cNvPr id="317" name="CustomShape 2"/>
          <p:cNvSpPr/>
          <p:nvPr/>
        </p:nvSpPr>
        <p:spPr>
          <a:xfrm>
            <a:off x="263520" y="6411600"/>
            <a:ext cx="75088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u="sng">
                <a:solidFill>
                  <a:srgbClr val="0000ff"/>
                </a:solidFill>
                <a:uFillTx/>
                <a:latin typeface="Roboto"/>
                <a:ea typeface="Roboto"/>
                <a:hlinkClick r:id="rId1"/>
              </a:rPr>
              <a:t>https://www.apple.com/newsroom/2020/07/apple-commits-to-be-100-percent-carbon-neutral-for-its-supply-chain-and-products-by-2030/</a:t>
            </a:r>
            <a:endParaRPr b="0" lang="en-US" sz="900" spc="-1" strike="noStrike">
              <a:latin typeface="Arial"/>
            </a:endParaRPr>
          </a:p>
        </p:txBody>
      </p:sp>
      <p:sp>
        <p:nvSpPr>
          <p:cNvPr id="318" name="CustomShape 3"/>
          <p:cNvSpPr/>
          <p:nvPr/>
        </p:nvSpPr>
        <p:spPr>
          <a:xfrm>
            <a:off x="865440" y="1591200"/>
            <a:ext cx="9923400" cy="45648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pPr>
            <a:r>
              <a:rPr b="0" lang="en-US" sz="2800" spc="-1" strike="noStrike">
                <a:solidFill>
                  <a:srgbClr val="000000"/>
                </a:solidFill>
                <a:latin typeface="DejaVu Sans"/>
                <a:ea typeface="DejaVu Sans"/>
              </a:rPr>
              <a:t>“</a:t>
            </a:r>
            <a:r>
              <a:rPr b="0" lang="en-US" sz="2800" spc="-1" strike="noStrike">
                <a:solidFill>
                  <a:srgbClr val="000000"/>
                </a:solidFill>
                <a:latin typeface="DejaVu Sans"/>
                <a:ea typeface="DejaVu Sans"/>
              </a:rPr>
              <a:t>Apple today unveiled its plan to become carbon neutral across its entire business, manufacturing supply chain, and product life cycle by 2030. The company is already carbon neutral today for its global corporate operations, and this new commitment means that by 2030, every Apple device sold will have net zero climate impact.”</a:t>
            </a:r>
            <a:endParaRPr b="0" lang="en-US" sz="2800" spc="-1" strike="noStrike">
              <a:latin typeface="Arial"/>
            </a:endParaRPr>
          </a:p>
        </p:txBody>
      </p:sp>
      <p:sp>
        <p:nvSpPr>
          <p:cNvPr id="319" name="CustomShape 4"/>
          <p:cNvSpPr/>
          <p:nvPr/>
        </p:nvSpPr>
        <p:spPr>
          <a:xfrm>
            <a:off x="4241520" y="1828800"/>
            <a:ext cx="785880" cy="226800"/>
          </a:xfrm>
          <a:prstGeom prst="borderCallout1">
            <a:avLst>
              <a:gd name="adj1" fmla="val 18750"/>
              <a:gd name="adj2" fmla="val -8333"/>
              <a:gd name="adj3" fmla="val 280657"/>
              <a:gd name="adj4" fmla="val -61532"/>
            </a:avLst>
          </a:prstGeom>
          <a:solidFill>
            <a:srgbClr val="008c4f"/>
          </a:solidFill>
          <a:ln>
            <a:solidFill>
              <a:srgbClr val="008c4f"/>
            </a:solidFill>
          </a:ln>
        </p:spPr>
        <p:style>
          <a:lnRef idx="0"/>
          <a:fillRef idx="0"/>
          <a:effectRef idx="0"/>
          <a:fontRef idx="minor"/>
        </p:style>
        <p:txBody>
          <a:bodyPr lIns="90000" rIns="90000" tIns="45000" bIns="45000" anchor="ctr">
            <a:noAutofit/>
          </a:bodyPr>
          <a:p>
            <a:pPr algn="ctr">
              <a:lnSpc>
                <a:spcPct val="100000"/>
              </a:lnSpc>
            </a:pPr>
            <a:r>
              <a:rPr b="0" lang="en-US" sz="1000" spc="-1" strike="noStrike">
                <a:solidFill>
                  <a:srgbClr val="000000"/>
                </a:solidFill>
                <a:latin typeface="DejaVu Sans"/>
                <a:ea typeface="DejaVu Sans"/>
              </a:rPr>
              <a:t>July 2020</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CustomShape 1"/>
          <p:cNvSpPr/>
          <p:nvPr/>
        </p:nvSpPr>
        <p:spPr>
          <a:xfrm>
            <a:off x="335520" y="764640"/>
            <a:ext cx="10744560" cy="49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Polestar – 2030 Climate-neutral Car</a:t>
            </a:r>
            <a:endParaRPr b="0" lang="en-US" sz="2400" spc="-1" strike="noStrike">
              <a:latin typeface="Arial"/>
            </a:endParaRPr>
          </a:p>
        </p:txBody>
      </p:sp>
      <p:sp>
        <p:nvSpPr>
          <p:cNvPr id="321" name="CustomShape 2"/>
          <p:cNvSpPr/>
          <p:nvPr/>
        </p:nvSpPr>
        <p:spPr>
          <a:xfrm>
            <a:off x="263520" y="6411600"/>
            <a:ext cx="75088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u="sng">
                <a:solidFill>
                  <a:srgbClr val="0000ff"/>
                </a:solidFill>
                <a:uFillTx/>
                <a:latin typeface="Roboto"/>
                <a:ea typeface="Roboto"/>
                <a:hlinkClick r:id="rId1"/>
              </a:rPr>
              <a:t>https://www.polestar.com/uk/news/striving-for-zero-the-2030-climate-neutral-car-plan/</a:t>
            </a:r>
            <a:endParaRPr b="0" lang="en-US" sz="900" spc="-1" strike="noStrike">
              <a:latin typeface="Arial"/>
            </a:endParaRPr>
          </a:p>
        </p:txBody>
      </p:sp>
      <p:sp>
        <p:nvSpPr>
          <p:cNvPr id="322" name="CustomShape 3"/>
          <p:cNvSpPr/>
          <p:nvPr/>
        </p:nvSpPr>
        <p:spPr>
          <a:xfrm>
            <a:off x="335520" y="1268640"/>
            <a:ext cx="10744560" cy="503208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endParaRPr b="0" lang="en-US" sz="1800" spc="-1" strike="noStrike">
              <a:latin typeface="Arial"/>
            </a:endParaRPr>
          </a:p>
          <a:p>
            <a:pPr marL="360" algn="ctr">
              <a:lnSpc>
                <a:spcPct val="100000"/>
              </a:lnSpc>
              <a:spcBef>
                <a:spcPts val="360"/>
              </a:spcBef>
            </a:pPr>
            <a:endParaRPr b="0" lang="en-US" sz="1800" spc="-1" strike="noStrike">
              <a:latin typeface="Arial"/>
            </a:endParaRPr>
          </a:p>
          <a:p>
            <a:pPr marL="360" algn="ctr">
              <a:lnSpc>
                <a:spcPct val="100000"/>
              </a:lnSpc>
              <a:spcBef>
                <a:spcPts val="360"/>
              </a:spcBef>
            </a:pPr>
            <a:endParaRPr b="0" lang="en-US" sz="1800" spc="-1" strike="noStrike">
              <a:latin typeface="Arial"/>
            </a:endParaRPr>
          </a:p>
          <a:p>
            <a:pPr marL="360" algn="ctr">
              <a:lnSpc>
                <a:spcPct val="100000"/>
              </a:lnSpc>
              <a:spcBef>
                <a:spcPts val="360"/>
              </a:spcBef>
            </a:pPr>
            <a:endParaRPr b="0" lang="en-US" sz="1800" spc="-1" strike="noStrike">
              <a:latin typeface="Arial"/>
            </a:endParaRPr>
          </a:p>
          <a:p>
            <a:pPr marL="360" algn="ctr">
              <a:lnSpc>
                <a:spcPct val="100000"/>
              </a:lnSpc>
              <a:spcBef>
                <a:spcPts val="360"/>
              </a:spcBef>
            </a:pPr>
            <a:endParaRPr b="0" lang="en-US" sz="1800" spc="-1" strike="noStrike">
              <a:latin typeface="Arial"/>
            </a:endParaRPr>
          </a:p>
        </p:txBody>
      </p:sp>
      <p:sp>
        <p:nvSpPr>
          <p:cNvPr id="323" name="CustomShape 4"/>
          <p:cNvSpPr/>
          <p:nvPr/>
        </p:nvSpPr>
        <p:spPr>
          <a:xfrm>
            <a:off x="335520" y="1600200"/>
            <a:ext cx="10862280" cy="11394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000" spc="-1" strike="noStrike">
                <a:solidFill>
                  <a:srgbClr val="000000"/>
                </a:solidFill>
                <a:latin typeface="DejaVu Sans"/>
                <a:ea typeface="DejaVu Sans"/>
              </a:rPr>
              <a:t>“</a:t>
            </a:r>
            <a:r>
              <a:rPr b="0" lang="en-US" sz="2000" spc="-1" strike="noStrike">
                <a:solidFill>
                  <a:srgbClr val="000000"/>
                </a:solidFill>
                <a:latin typeface="DejaVu Sans"/>
                <a:ea typeface="DejaVu Sans"/>
              </a:rPr>
              <a:t>...we’re embarking on our greatest journey so far: challenging ourselves to create a climate-neutral car by 2030, by reducing emissions throughout supply chain and production.” </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CustomShape 1"/>
          <p:cNvSpPr/>
          <p:nvPr/>
        </p:nvSpPr>
        <p:spPr>
          <a:xfrm>
            <a:off x="335520" y="764640"/>
            <a:ext cx="10744560" cy="49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Polestar – 2030 Climate-neutral Car</a:t>
            </a:r>
            <a:endParaRPr b="0" lang="en-US" sz="2400" spc="-1" strike="noStrike">
              <a:latin typeface="Arial"/>
            </a:endParaRPr>
          </a:p>
        </p:txBody>
      </p:sp>
      <p:sp>
        <p:nvSpPr>
          <p:cNvPr id="325" name="CustomShape 2"/>
          <p:cNvSpPr/>
          <p:nvPr/>
        </p:nvSpPr>
        <p:spPr>
          <a:xfrm>
            <a:off x="865440" y="3274200"/>
            <a:ext cx="9923400" cy="22701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Relying on the current trend of offsetting by planting trees is not sustainable in the long run. It would mean using too much land, and the long-term carbon-storage capacity of forests and soils is not well known. Offsetting by planting trees also risks contributing to monocultures and loss of biodiversity. Additionally, there can be no guarantee that a forest won’t later be logged, devastated by a forest fire or altered by climate change.”</a:t>
            </a:r>
            <a:endParaRPr b="0" lang="en-US" sz="1800" spc="-1" strike="noStrike">
              <a:latin typeface="Arial"/>
            </a:endParaRPr>
          </a:p>
        </p:txBody>
      </p:sp>
      <p:sp>
        <p:nvSpPr>
          <p:cNvPr id="326" name="CustomShape 3"/>
          <p:cNvSpPr/>
          <p:nvPr/>
        </p:nvSpPr>
        <p:spPr>
          <a:xfrm>
            <a:off x="335880" y="1600560"/>
            <a:ext cx="10862280" cy="11394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000" spc="-1" strike="noStrike">
                <a:solidFill>
                  <a:srgbClr val="000000"/>
                </a:solidFill>
                <a:latin typeface="DejaVu Sans"/>
                <a:ea typeface="DejaVu Sans"/>
              </a:rPr>
              <a:t>“</a:t>
            </a:r>
            <a:r>
              <a:rPr b="0" lang="en-US" sz="2000" spc="-1" strike="noStrike">
                <a:solidFill>
                  <a:srgbClr val="000000"/>
                </a:solidFill>
                <a:latin typeface="DejaVu Sans"/>
                <a:ea typeface="DejaVu Sans"/>
              </a:rPr>
              <a:t>...we’re embarking on our greatest journey so far: challenging ourselves to create a climate-neutral car by 2030, by reducing emissions throughout supply chain and production.” </a:t>
            </a:r>
            <a:endParaRPr b="0" lang="en-US" sz="2000" spc="-1" strike="noStrike">
              <a:latin typeface="Arial"/>
            </a:endParaRPr>
          </a:p>
        </p:txBody>
      </p:sp>
      <p:sp>
        <p:nvSpPr>
          <p:cNvPr id="327" name="CustomShape 4"/>
          <p:cNvSpPr/>
          <p:nvPr/>
        </p:nvSpPr>
        <p:spPr>
          <a:xfrm>
            <a:off x="263520" y="6411600"/>
            <a:ext cx="75088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u="sng">
                <a:solidFill>
                  <a:srgbClr val="0000ff"/>
                </a:solidFill>
                <a:uFillTx/>
                <a:latin typeface="Roboto"/>
                <a:ea typeface="Roboto"/>
                <a:hlinkClick r:id="rId1"/>
              </a:rPr>
              <a:t>https://www.polestar.com/uk/news/striving-for-zero-the-2030-climate-neutral-car-plan/</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CustomShape 1"/>
          <p:cNvSpPr/>
          <p:nvPr/>
        </p:nvSpPr>
        <p:spPr>
          <a:xfrm>
            <a:off x="335520" y="764640"/>
            <a:ext cx="10744560" cy="49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Problem already solved?</a:t>
            </a:r>
            <a:endParaRPr b="0" lang="en-US" sz="2400" spc="-1" strike="noStrike">
              <a:latin typeface="Arial"/>
            </a:endParaRPr>
          </a:p>
        </p:txBody>
      </p:sp>
      <p:sp>
        <p:nvSpPr>
          <p:cNvPr id="329" name="CustomShape 2"/>
          <p:cNvSpPr/>
          <p:nvPr/>
        </p:nvSpPr>
        <p:spPr>
          <a:xfrm>
            <a:off x="335520" y="1268640"/>
            <a:ext cx="10744560" cy="503208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1" lang="en-US" sz="2800" spc="-1" strike="noStrike">
                <a:solidFill>
                  <a:srgbClr val="000000"/>
                </a:solidFill>
                <a:latin typeface="DejaVu Sans"/>
                <a:ea typeface="DejaVu Sans"/>
              </a:rPr>
              <a:t>It is not only about CO2…</a:t>
            </a:r>
            <a:endParaRPr b="0" lang="en-US" sz="2800" spc="-1" strike="noStrike">
              <a:latin typeface="Arial"/>
            </a:endParaRPr>
          </a:p>
          <a:p>
            <a:pPr marL="360" algn="ctr">
              <a:lnSpc>
                <a:spcPct val="100000"/>
              </a:lnSpc>
              <a:spcBef>
                <a:spcPts val="360"/>
              </a:spcBef>
            </a:pPr>
            <a:endParaRPr b="0" lang="en-US" sz="2800" spc="-1" strike="noStrike">
              <a:latin typeface="Arial"/>
            </a:endParaRPr>
          </a:p>
        </p:txBody>
      </p:sp>
      <p:sp>
        <p:nvSpPr>
          <p:cNvPr id="330" name="CustomShape 3"/>
          <p:cNvSpPr/>
          <p:nvPr/>
        </p:nvSpPr>
        <p:spPr>
          <a:xfrm>
            <a:off x="865440" y="2859120"/>
            <a:ext cx="9923400" cy="18752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CustomShape 1"/>
          <p:cNvSpPr/>
          <p:nvPr/>
        </p:nvSpPr>
        <p:spPr>
          <a:xfrm>
            <a:off x="335520" y="764640"/>
            <a:ext cx="10744560" cy="49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Greenwashing?</a:t>
            </a:r>
            <a:endParaRPr b="0" lang="en-US" sz="2400" spc="-1" strike="noStrike">
              <a:latin typeface="Arial"/>
            </a:endParaRPr>
          </a:p>
        </p:txBody>
      </p:sp>
      <p:sp>
        <p:nvSpPr>
          <p:cNvPr id="332" name="CustomShape 2"/>
          <p:cNvSpPr/>
          <p:nvPr/>
        </p:nvSpPr>
        <p:spPr>
          <a:xfrm>
            <a:off x="263520" y="6411600"/>
            <a:ext cx="64720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u="sng">
                <a:solidFill>
                  <a:srgbClr val="0000ff"/>
                </a:solidFill>
                <a:uFillTx/>
                <a:latin typeface="Roboto"/>
                <a:ea typeface="Roboto"/>
                <a:hlinkClick r:id="rId1"/>
              </a:rPr>
              <a:t>https://www.ifixit.com/tablet-repairability</a:t>
            </a:r>
            <a:endParaRPr b="0" lang="en-US" sz="900" spc="-1" strike="noStrike">
              <a:latin typeface="Arial"/>
            </a:endParaRPr>
          </a:p>
        </p:txBody>
      </p:sp>
      <p:graphicFrame>
        <p:nvGraphicFramePr>
          <p:cNvPr id="333" name="Table 3"/>
          <p:cNvGraphicFramePr/>
          <p:nvPr/>
        </p:nvGraphicFramePr>
        <p:xfrm>
          <a:off x="299880" y="1407960"/>
          <a:ext cx="10901160" cy="4763880"/>
        </p:xfrm>
        <a:graphic>
          <a:graphicData uri="http://schemas.openxmlformats.org/drawingml/2006/table">
            <a:tbl>
              <a:tblPr/>
              <a:tblGrid>
                <a:gridCol w="2590560"/>
                <a:gridCol w="8310960"/>
              </a:tblGrid>
              <a:tr h="912240">
                <a:tc>
                  <a:txBody>
                    <a:bodyPr lIns="90000" rIns="90000">
                      <a:noAutofit/>
                    </a:bodyPr>
                    <a:p>
                      <a:pPr algn="ctr">
                        <a:lnSpc>
                          <a:spcPct val="100000"/>
                        </a:lnSpc>
                      </a:pPr>
                      <a:r>
                        <a:rPr b="1" lang="en-US" sz="1300" spc="-1" strike="noStrike">
                          <a:solidFill>
                            <a:srgbClr val="000000"/>
                          </a:solidFill>
                          <a:latin typeface="DejaVu Sans"/>
                        </a:rPr>
                        <a:t>Apple iPad Pro 11” 2018</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marL="216000" indent="-214560">
                        <a:lnSpc>
                          <a:spcPct val="100000"/>
                        </a:lnSpc>
                        <a:buClr>
                          <a:srgbClr val="000000"/>
                        </a:buClr>
                        <a:buSzPct val="45000"/>
                        <a:buFont typeface="Wingdings" charset="2"/>
                        <a:buChar char=""/>
                      </a:pPr>
                      <a:r>
                        <a:rPr b="0" lang="en-US" sz="1300" spc="-1" strike="noStrike">
                          <a:solidFill>
                            <a:srgbClr val="000000"/>
                          </a:solidFill>
                          <a:latin typeface="DejaVu Sans"/>
                        </a:rPr>
                        <a:t>Gobs of adhesive hold most everything in place, making all repairs more difficult.</a:t>
                      </a:r>
                      <a:endParaRPr b="0" lang="en-US" sz="1300" spc="-1" strike="noStrike">
                        <a:latin typeface="Arial"/>
                      </a:endParaRPr>
                    </a:p>
                    <a:p>
                      <a:pPr marL="216000" indent="-214560">
                        <a:lnSpc>
                          <a:spcPct val="100000"/>
                        </a:lnSpc>
                        <a:buClr>
                          <a:srgbClr val="000000"/>
                        </a:buClr>
                        <a:buSzPct val="45000"/>
                        <a:buFont typeface="Wingdings" charset="2"/>
                        <a:buChar char=""/>
                      </a:pPr>
                      <a:r>
                        <a:rPr b="0" lang="en-US" sz="1300" spc="-1" strike="noStrike">
                          <a:solidFill>
                            <a:srgbClr val="000000"/>
                          </a:solidFill>
                          <a:latin typeface="DejaVu Sans"/>
                        </a:rPr>
                        <a:t>The battery is secured with both easier-to-remove stretch-release tabs and conventional, non-removable adhesive.</a:t>
                      </a:r>
                      <a:endParaRPr b="0" lang="en-US" sz="1300" spc="-1" strike="noStrike">
                        <a:latin typeface="Arial"/>
                      </a:endParaRPr>
                    </a:p>
                    <a:p>
                      <a:pPr marL="216000" indent="-214560">
                        <a:lnSpc>
                          <a:spcPct val="100000"/>
                        </a:lnSpc>
                        <a:buClr>
                          <a:srgbClr val="000000"/>
                        </a:buClr>
                        <a:buSzPct val="45000"/>
                        <a:buFont typeface="Wingdings" charset="2"/>
                        <a:buChar char=""/>
                      </a:pPr>
                      <a:r>
                        <a:rPr b="0" lang="en-US" sz="1300" spc="-1" strike="noStrike">
                          <a:solidFill>
                            <a:srgbClr val="000000"/>
                          </a:solidFill>
                          <a:latin typeface="DejaVu Sans"/>
                        </a:rPr>
                        <a:t>The USB-C port is modular and can be independently replaced.</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1114920">
                <a:tc>
                  <a:txBody>
                    <a:bodyPr lIns="90000" rIns="90000">
                      <a:noAutofit/>
                    </a:bodyPr>
                    <a:p>
                      <a:pPr algn="ctr">
                        <a:lnSpc>
                          <a:spcPct val="100000"/>
                        </a:lnSpc>
                      </a:pPr>
                      <a:r>
                        <a:rPr b="1" lang="en-US" sz="1300" spc="-1" strike="noStrike">
                          <a:solidFill>
                            <a:srgbClr val="000000"/>
                          </a:solidFill>
                          <a:latin typeface="DejaVu Sans"/>
                        </a:rPr>
                        <a:t>Microsoft Surface Pro 6 2018</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marL="216000" indent="-214560">
                        <a:lnSpc>
                          <a:spcPct val="100000"/>
                        </a:lnSpc>
                        <a:buClr>
                          <a:srgbClr val="000000"/>
                        </a:buClr>
                        <a:buSzPct val="45000"/>
                        <a:buFont typeface="Wingdings" charset="2"/>
                        <a:buChar char=""/>
                      </a:pPr>
                      <a:r>
                        <a:rPr b="0" lang="en-US" sz="1300" spc="-1" strike="noStrike">
                          <a:solidFill>
                            <a:srgbClr val="000000"/>
                          </a:solidFill>
                          <a:latin typeface="DejaVu Sans"/>
                        </a:rPr>
                        <a:t>All repairs require first removing the display assembly—which is stubbornly glued in place, expensive, and prone to shattering.</a:t>
                      </a:r>
                      <a:endParaRPr b="0" lang="en-US" sz="1300" spc="-1" strike="noStrike">
                        <a:latin typeface="Arial"/>
                      </a:endParaRPr>
                    </a:p>
                    <a:p>
                      <a:pPr marL="216000" indent="-214560">
                        <a:lnSpc>
                          <a:spcPct val="100000"/>
                        </a:lnSpc>
                        <a:buClr>
                          <a:srgbClr val="000000"/>
                        </a:buClr>
                        <a:buSzPct val="45000"/>
                        <a:buFont typeface="Wingdings" charset="2"/>
                        <a:buChar char=""/>
                      </a:pPr>
                      <a:r>
                        <a:rPr b="0" lang="en-US" sz="1300" spc="-1" strike="noStrike">
                          <a:solidFill>
                            <a:srgbClr val="000000"/>
                          </a:solidFill>
                          <a:latin typeface="DejaVu Sans"/>
                        </a:rPr>
                        <a:t>The battery is firmly glued in place, with its connector pinned under the motherboard—requiring near-total disassembly for service.</a:t>
                      </a:r>
                      <a:endParaRPr b="0" lang="en-US" sz="1300" spc="-1" strike="noStrike">
                        <a:latin typeface="Arial"/>
                      </a:endParaRPr>
                    </a:p>
                    <a:p>
                      <a:pPr marL="216000" indent="-214560">
                        <a:lnSpc>
                          <a:spcPct val="100000"/>
                        </a:lnSpc>
                        <a:buClr>
                          <a:srgbClr val="000000"/>
                        </a:buClr>
                        <a:buSzPct val="45000"/>
                        <a:buFont typeface="Wingdings" charset="2"/>
                        <a:buChar char=""/>
                      </a:pPr>
                      <a:r>
                        <a:rPr b="0" lang="en-US" sz="1300" spc="-1" strike="noStrike">
                          <a:solidFill>
                            <a:srgbClr val="000000"/>
                          </a:solidFill>
                          <a:latin typeface="DejaVu Sans"/>
                        </a:rPr>
                        <a:t>Once upon a time, Surface Pro storage was removable—but not in this version.</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912240">
                <a:tc>
                  <a:txBody>
                    <a:bodyPr lIns="90000" rIns="90000">
                      <a:noAutofit/>
                    </a:bodyPr>
                    <a:p>
                      <a:pPr algn="ctr">
                        <a:lnSpc>
                          <a:spcPct val="100000"/>
                        </a:lnSpc>
                      </a:pPr>
                      <a:r>
                        <a:rPr b="1" lang="en-US" sz="1300" spc="-1" strike="noStrike">
                          <a:solidFill>
                            <a:srgbClr val="000000"/>
                          </a:solidFill>
                          <a:latin typeface="DejaVu Sans"/>
                        </a:rPr>
                        <a:t>Apple iPad Air 3 2019</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marL="216000" indent="-214560">
                        <a:lnSpc>
                          <a:spcPct val="100000"/>
                        </a:lnSpc>
                        <a:buClr>
                          <a:srgbClr val="000000"/>
                        </a:buClr>
                        <a:buSzPct val="45000"/>
                        <a:buFont typeface="Wingdings" charset="2"/>
                        <a:buChar char=""/>
                      </a:pPr>
                      <a:r>
                        <a:rPr b="0" lang="en-US" sz="1300" spc="-1" strike="noStrike">
                          <a:solidFill>
                            <a:srgbClr val="000000"/>
                          </a:solidFill>
                          <a:latin typeface="DejaVu Sans"/>
                        </a:rPr>
                        <a:t>Battery replacement is possible, but still unnecessarily difficult.</a:t>
                      </a:r>
                      <a:endParaRPr b="0" lang="en-US" sz="1300" spc="-1" strike="noStrike">
                        <a:latin typeface="Arial"/>
                      </a:endParaRPr>
                    </a:p>
                    <a:p>
                      <a:pPr marL="216000" indent="-214560">
                        <a:lnSpc>
                          <a:spcPct val="100000"/>
                        </a:lnSpc>
                        <a:buClr>
                          <a:srgbClr val="000000"/>
                        </a:buClr>
                        <a:buSzPct val="45000"/>
                        <a:buFont typeface="Wingdings" charset="2"/>
                        <a:buChar char=""/>
                      </a:pPr>
                      <a:r>
                        <a:rPr b="0" lang="en-US" sz="1300" spc="-1" strike="noStrike">
                          <a:solidFill>
                            <a:srgbClr val="000000"/>
                          </a:solidFill>
                          <a:latin typeface="DejaVu Sans"/>
                        </a:rPr>
                        <a:t>Gobs of adhesive hold many parts and cables in place, complicating all repairs.</a:t>
                      </a:r>
                      <a:endParaRPr b="0" lang="en-US" sz="1300" spc="-1" strike="noStrike">
                        <a:latin typeface="Arial"/>
                      </a:endParaRPr>
                    </a:p>
                    <a:p>
                      <a:pPr marL="216000" indent="-214560">
                        <a:lnSpc>
                          <a:spcPct val="100000"/>
                        </a:lnSpc>
                        <a:buClr>
                          <a:srgbClr val="000000"/>
                        </a:buClr>
                        <a:buSzPct val="45000"/>
                        <a:buFont typeface="Wingdings" charset="2"/>
                        <a:buChar char=""/>
                      </a:pPr>
                      <a:r>
                        <a:rPr b="0" lang="en-US" sz="1300" spc="-1" strike="noStrike">
                          <a:solidFill>
                            <a:srgbClr val="000000"/>
                          </a:solidFill>
                          <a:latin typeface="DejaVu Sans"/>
                        </a:rPr>
                        <a:t>Many components are modular and can be replaced independently, but the Lightning port is soldered to the logic board.</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912240">
                <a:tc>
                  <a:txBody>
                    <a:bodyPr lIns="90000" rIns="90000">
                      <a:noAutofit/>
                    </a:bodyPr>
                    <a:p>
                      <a:pPr algn="ctr">
                        <a:lnSpc>
                          <a:spcPct val="100000"/>
                        </a:lnSpc>
                      </a:pPr>
                      <a:r>
                        <a:rPr b="1" lang="en-US" sz="1300" spc="-1" strike="noStrike">
                          <a:solidFill>
                            <a:srgbClr val="000000"/>
                          </a:solidFill>
                          <a:latin typeface="DejaVu Sans"/>
                        </a:rPr>
                        <a:t>Apple iPad 7 2019</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marL="216000" indent="-214560">
                        <a:lnSpc>
                          <a:spcPct val="100000"/>
                        </a:lnSpc>
                        <a:buClr>
                          <a:srgbClr val="000000"/>
                        </a:buClr>
                        <a:buSzPct val="45000"/>
                        <a:buFont typeface="Wingdings" charset="2"/>
                        <a:buChar char=""/>
                      </a:pPr>
                      <a:r>
                        <a:rPr b="0" lang="en-US" sz="1300" spc="-1" strike="noStrike">
                          <a:solidFill>
                            <a:srgbClr val="000000"/>
                          </a:solidFill>
                          <a:latin typeface="DejaVu Sans"/>
                        </a:rPr>
                        <a:t>As with all iPads, a solid barrier of very strong adhesive hinders all repairs.</a:t>
                      </a:r>
                      <a:endParaRPr b="0" lang="en-US" sz="1300" spc="-1" strike="noStrike">
                        <a:latin typeface="Arial"/>
                      </a:endParaRPr>
                    </a:p>
                    <a:p>
                      <a:pPr marL="216000" indent="-214560">
                        <a:lnSpc>
                          <a:spcPct val="100000"/>
                        </a:lnSpc>
                        <a:buClr>
                          <a:srgbClr val="000000"/>
                        </a:buClr>
                        <a:buSzPct val="45000"/>
                        <a:buFont typeface="Wingdings" charset="2"/>
                        <a:buChar char=""/>
                      </a:pPr>
                      <a:r>
                        <a:rPr b="0" lang="en-US" sz="1300" spc="-1" strike="noStrike">
                          <a:solidFill>
                            <a:srgbClr val="000000"/>
                          </a:solidFill>
                          <a:latin typeface="DejaVu Sans"/>
                        </a:rPr>
                        <a:t>The Lightning port, a common point of failure, is soldered to the logic board.</a:t>
                      </a:r>
                      <a:endParaRPr b="0" lang="en-US" sz="1300" spc="-1" strike="noStrike">
                        <a:latin typeface="Arial"/>
                      </a:endParaRPr>
                    </a:p>
                    <a:p>
                      <a:pPr marL="216000" indent="-214560">
                        <a:lnSpc>
                          <a:spcPct val="100000"/>
                        </a:lnSpc>
                        <a:buClr>
                          <a:srgbClr val="000000"/>
                        </a:buClr>
                        <a:buSzPct val="45000"/>
                        <a:buFont typeface="Wingdings" charset="2"/>
                        <a:buChar char=""/>
                      </a:pPr>
                      <a:r>
                        <a:rPr b="0" lang="en-US" sz="1300" spc="-1" strike="noStrike">
                          <a:solidFill>
                            <a:srgbClr val="000000"/>
                          </a:solidFill>
                          <a:latin typeface="DejaVu Sans"/>
                        </a:rPr>
                        <a:t>More adhesive holds nearly everything else in place. Battery and logic board replacements are particularly obnoxious.</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912600">
                <a:tc>
                  <a:txBody>
                    <a:bodyPr lIns="90000" rIns="90000">
                      <a:noAutofit/>
                    </a:bodyPr>
                    <a:p>
                      <a:pPr algn="ctr">
                        <a:lnSpc>
                          <a:spcPct val="100000"/>
                        </a:lnSpc>
                      </a:pPr>
                      <a:r>
                        <a:rPr b="1" lang="en-US" sz="1300" spc="-1" strike="noStrike">
                          <a:solidFill>
                            <a:srgbClr val="000000"/>
                          </a:solidFill>
                          <a:latin typeface="DejaVu Sans"/>
                        </a:rPr>
                        <a:t>Apple iPad Mini 5 2019</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marL="216000" indent="-214560">
                        <a:lnSpc>
                          <a:spcPct val="100000"/>
                        </a:lnSpc>
                        <a:buClr>
                          <a:srgbClr val="000000"/>
                        </a:buClr>
                        <a:buSzPct val="45000"/>
                        <a:buFont typeface="Wingdings" charset="2"/>
                        <a:buChar char=""/>
                      </a:pPr>
                      <a:r>
                        <a:rPr b="0" lang="en-US" sz="1300" spc="-1" strike="noStrike">
                          <a:solidFill>
                            <a:srgbClr val="000000"/>
                          </a:solidFill>
                          <a:latin typeface="DejaVu Sans"/>
                        </a:rPr>
                        <a:t>Battery replacement is possible, but still unnecessarily difficult.</a:t>
                      </a:r>
                      <a:endParaRPr b="0" lang="en-US" sz="1300" spc="-1" strike="noStrike">
                        <a:latin typeface="Arial"/>
                      </a:endParaRPr>
                    </a:p>
                    <a:p>
                      <a:pPr marL="216000" indent="-214560">
                        <a:lnSpc>
                          <a:spcPct val="100000"/>
                        </a:lnSpc>
                        <a:buClr>
                          <a:srgbClr val="000000"/>
                        </a:buClr>
                        <a:buSzPct val="45000"/>
                        <a:buFont typeface="Wingdings" charset="2"/>
                        <a:buChar char=""/>
                      </a:pPr>
                      <a:r>
                        <a:rPr b="0" lang="en-US" sz="1300" spc="-1" strike="noStrike">
                          <a:solidFill>
                            <a:srgbClr val="000000"/>
                          </a:solidFill>
                          <a:latin typeface="DejaVu Sans"/>
                        </a:rPr>
                        <a:t>Gobs of adhesive hold many parts and cables in place, complicating all repairs.</a:t>
                      </a:r>
                      <a:endParaRPr b="0" lang="en-US" sz="1300" spc="-1" strike="noStrike">
                        <a:latin typeface="Arial"/>
                      </a:endParaRPr>
                    </a:p>
                    <a:p>
                      <a:pPr marL="216000" indent="-214560">
                        <a:lnSpc>
                          <a:spcPct val="100000"/>
                        </a:lnSpc>
                        <a:buClr>
                          <a:srgbClr val="000000"/>
                        </a:buClr>
                        <a:buSzPct val="45000"/>
                        <a:buFont typeface="Wingdings" charset="2"/>
                        <a:buChar char=""/>
                      </a:pPr>
                      <a:r>
                        <a:rPr b="0" lang="en-US" sz="1300" spc="-1" strike="noStrike">
                          <a:solidFill>
                            <a:srgbClr val="000000"/>
                          </a:solidFill>
                          <a:latin typeface="DejaVu Sans"/>
                        </a:rPr>
                        <a:t>Removing the home button is tough, and will be required for display replacement if you want to keep Touch ID functionality.</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CustomShape 1"/>
          <p:cNvSpPr/>
          <p:nvPr/>
        </p:nvSpPr>
        <p:spPr>
          <a:xfrm>
            <a:off x="335520" y="764640"/>
            <a:ext cx="10744560" cy="49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How much am I contributing to this mess?</a:t>
            </a:r>
            <a:endParaRPr b="0" lang="en-US" sz="2400" spc="-1" strike="noStrike">
              <a:latin typeface="Arial"/>
            </a:endParaRPr>
          </a:p>
        </p:txBody>
      </p:sp>
      <p:sp>
        <p:nvSpPr>
          <p:cNvPr id="335" name="CustomShape 2"/>
          <p:cNvSpPr/>
          <p:nvPr/>
        </p:nvSpPr>
        <p:spPr>
          <a:xfrm>
            <a:off x="263520" y="6411600"/>
            <a:ext cx="64720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u="sng">
                <a:solidFill>
                  <a:srgbClr val="0000ff"/>
                </a:solidFill>
                <a:uFillTx/>
                <a:latin typeface="Roboto"/>
                <a:ea typeface="Roboto"/>
                <a:hlinkClick r:id="rId1"/>
              </a:rPr>
              <a:t>https://www.footprintcalculator.org</a:t>
            </a:r>
            <a:endParaRPr b="0" lang="en-US" sz="900" spc="-1" strike="noStrike">
              <a:latin typeface="Arial"/>
            </a:endParaRPr>
          </a:p>
        </p:txBody>
      </p:sp>
      <p:sp>
        <p:nvSpPr>
          <p:cNvPr id="336" name="CustomShape 3"/>
          <p:cNvSpPr/>
          <p:nvPr/>
        </p:nvSpPr>
        <p:spPr>
          <a:xfrm>
            <a:off x="336240" y="1600920"/>
            <a:ext cx="10862280" cy="3881880"/>
          </a:xfrm>
          <a:prstGeom prst="rect">
            <a:avLst/>
          </a:prstGeom>
          <a:noFill/>
          <a:ln>
            <a:noFill/>
          </a:ln>
        </p:spPr>
        <p:style>
          <a:lnRef idx="0"/>
          <a:fillRef idx="0"/>
          <a:effectRef idx="0"/>
          <a:fontRef idx="minor"/>
        </p:style>
        <p:txBody>
          <a:bodyPr lIns="90000" rIns="90000" tIns="45000" bIns="45000">
            <a:noAutofit/>
          </a:bodyPr>
          <a:p>
            <a:pPr marL="216000" indent="-21456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What is your </a:t>
            </a:r>
            <a:r>
              <a:rPr b="0" i="1" lang="en-US" sz="2000" spc="-1" strike="noStrike">
                <a:solidFill>
                  <a:srgbClr val="000000"/>
                </a:solidFill>
                <a:latin typeface="DejaVu Sans"/>
                <a:ea typeface="DejaVu Sans"/>
              </a:rPr>
              <a:t>Ecological Footprint?</a:t>
            </a:r>
            <a:endParaRPr b="0" lang="en-US" sz="2000" spc="-1" strike="noStrike">
              <a:latin typeface="Arial"/>
            </a:endParaRPr>
          </a:p>
          <a:p>
            <a:pPr lvl="1" marL="432000" indent="-214560">
              <a:lnSpc>
                <a:spcPct val="100000"/>
              </a:lnSpc>
              <a:spcBef>
                <a:spcPts val="1191"/>
              </a:spcBef>
              <a:spcAft>
                <a:spcPts val="992"/>
              </a:spcAft>
              <a:buClr>
                <a:srgbClr val="008c4f"/>
              </a:buClr>
              <a:buSzPct val="45000"/>
              <a:buFont typeface="OpenSymbol"/>
              <a:buChar char="—"/>
            </a:pPr>
            <a:r>
              <a:rPr b="0" lang="en-US" sz="2000" spc="-1" strike="noStrike">
                <a:solidFill>
                  <a:srgbClr val="000000"/>
                </a:solidFill>
                <a:latin typeface="DejaVu Sans"/>
                <a:ea typeface="DejaVu Sans"/>
              </a:rPr>
              <a:t>How many planets do we need if everybody lives like you?</a:t>
            </a:r>
            <a:endParaRPr b="0" lang="en-US" sz="2000" spc="-1" strike="noStrike">
              <a:latin typeface="Arial"/>
            </a:endParaRPr>
          </a:p>
          <a:p>
            <a:pPr lvl="1" marL="432000" indent="-214560">
              <a:lnSpc>
                <a:spcPct val="100000"/>
              </a:lnSpc>
              <a:spcBef>
                <a:spcPts val="1191"/>
              </a:spcBef>
              <a:spcAft>
                <a:spcPts val="992"/>
              </a:spcAft>
              <a:buClr>
                <a:srgbClr val="008c4f"/>
              </a:buClr>
              <a:buSzPct val="45000"/>
              <a:buFont typeface="OpenSymbol"/>
              <a:buChar char="—"/>
            </a:pPr>
            <a:r>
              <a:rPr b="0" lang="en-US" sz="2000" spc="-1" strike="noStrike">
                <a:solidFill>
                  <a:srgbClr val="000000"/>
                </a:solidFill>
                <a:latin typeface="DejaVu Sans"/>
                <a:ea typeface="DejaVu Sans"/>
              </a:rPr>
              <a:t>When is your personal </a:t>
            </a:r>
            <a:r>
              <a:rPr b="0" i="1" lang="en-US" sz="2000" spc="-1" strike="noStrike">
                <a:solidFill>
                  <a:srgbClr val="000000"/>
                </a:solidFill>
                <a:latin typeface="DejaVu Sans"/>
                <a:ea typeface="DejaVu Sans"/>
              </a:rPr>
              <a:t>Overshoot Day?</a:t>
            </a:r>
            <a:endParaRPr b="0" lang="en-US" sz="2000" spc="-1" strike="noStrike">
              <a:latin typeface="Arial"/>
            </a:endParaRPr>
          </a:p>
          <a:p>
            <a:pPr lvl="1" marL="432000" indent="-214560">
              <a:lnSpc>
                <a:spcPct val="100000"/>
              </a:lnSpc>
              <a:spcBef>
                <a:spcPts val="1191"/>
              </a:spcBef>
              <a:spcAft>
                <a:spcPts val="992"/>
              </a:spcAft>
              <a:buClr>
                <a:srgbClr val="008c4f"/>
              </a:buClr>
              <a:buSzPct val="45000"/>
              <a:buFont typeface="OpenSymbol"/>
              <a:buChar char="—"/>
            </a:pPr>
            <a:r>
              <a:rPr b="0" lang="en-US" sz="1800" spc="-1" strike="noStrike" u="sng">
                <a:solidFill>
                  <a:srgbClr val="0000ff"/>
                </a:solidFill>
                <a:uFillTx/>
                <a:latin typeface="DejaVu Sans"/>
                <a:ea typeface="DejaVu Sans"/>
                <a:hlinkClick r:id="rId2"/>
              </a:rPr>
              <a:t>Compute YOUR ecological footprint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CustomShape 1"/>
          <p:cNvSpPr/>
          <p:nvPr/>
        </p:nvSpPr>
        <p:spPr>
          <a:xfrm>
            <a:off x="335520" y="764640"/>
            <a:ext cx="10744560" cy="49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Origins of the Carbon Footprint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CustomShape 1"/>
          <p:cNvSpPr/>
          <p:nvPr/>
        </p:nvSpPr>
        <p:spPr>
          <a:xfrm>
            <a:off x="335520" y="764640"/>
            <a:ext cx="10744560" cy="49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Origins of the Carbon Footprint</a:t>
            </a:r>
            <a:endParaRPr b="0" lang="en-US" sz="2400" spc="-1" strike="noStrike">
              <a:latin typeface="Arial"/>
            </a:endParaRPr>
          </a:p>
        </p:txBody>
      </p:sp>
      <p:sp>
        <p:nvSpPr>
          <p:cNvPr id="339" name="CustomShape 2"/>
          <p:cNvSpPr/>
          <p:nvPr/>
        </p:nvSpPr>
        <p:spPr>
          <a:xfrm>
            <a:off x="335520" y="1268280"/>
            <a:ext cx="10744560" cy="5032080"/>
          </a:xfrm>
          <a:prstGeom prst="rect">
            <a:avLst/>
          </a:prstGeom>
          <a:noFill/>
          <a:ln>
            <a:no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The first step to reducing your emissions is to know where you stand. Find out your #carbonfootprint with our new calculator &amp; share your pledge today!</a:t>
            </a:r>
            <a:r>
              <a:rPr b="0" lang="en-US" sz="1800" spc="-1" strike="noStrike">
                <a:solidFill>
                  <a:srgbClr val="000000"/>
                </a:solidFill>
                <a:latin typeface="DejaVu Sans"/>
                <a:ea typeface="DejaVu Sans"/>
              </a:rPr>
              <a:t>” - BP (British Petroleum)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CustomShape 1"/>
          <p:cNvSpPr/>
          <p:nvPr/>
        </p:nvSpPr>
        <p:spPr>
          <a:xfrm>
            <a:off x="335520" y="4406760"/>
            <a:ext cx="10744560" cy="13536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3000" spc="-1" strike="noStrike" cap="all">
                <a:solidFill>
                  <a:srgbClr val="008c4f"/>
                </a:solidFill>
                <a:latin typeface="DejaVu Sans"/>
                <a:ea typeface="DejaVu Sans"/>
              </a:rPr>
              <a:t>Motivation</a:t>
            </a:r>
            <a:endParaRPr b="0" lang="en-US" sz="3000" spc="-1" strike="noStrike">
              <a:latin typeface="Arial"/>
            </a:endParaRPr>
          </a:p>
        </p:txBody>
      </p:sp>
      <p:sp>
        <p:nvSpPr>
          <p:cNvPr id="196" name="CustomShape 2"/>
          <p:cNvSpPr/>
          <p:nvPr/>
        </p:nvSpPr>
        <p:spPr>
          <a:xfrm>
            <a:off x="335520" y="2906640"/>
            <a:ext cx="10744560" cy="14914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CustomShape 1"/>
          <p:cNvSpPr/>
          <p:nvPr/>
        </p:nvSpPr>
        <p:spPr>
          <a:xfrm>
            <a:off x="335520" y="764640"/>
            <a:ext cx="10744560" cy="49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Who Emits CO2?</a:t>
            </a:r>
            <a:endParaRPr b="0" lang="en-US" sz="2400" spc="-1" strike="noStrike">
              <a:latin typeface="Arial"/>
            </a:endParaRPr>
          </a:p>
        </p:txBody>
      </p:sp>
      <p:sp>
        <p:nvSpPr>
          <p:cNvPr id="341" name="CustomShape 2"/>
          <p:cNvSpPr/>
          <p:nvPr/>
        </p:nvSpPr>
        <p:spPr>
          <a:xfrm>
            <a:off x="336240" y="1600920"/>
            <a:ext cx="10862280" cy="3881880"/>
          </a:xfrm>
          <a:prstGeom prst="rect">
            <a:avLst/>
          </a:prstGeom>
          <a:noFill/>
          <a:ln>
            <a:noFill/>
          </a:ln>
        </p:spPr>
        <p:style>
          <a:lnRef idx="0"/>
          <a:fillRef idx="0"/>
          <a:effectRef idx="0"/>
          <a:fontRef idx="minor"/>
        </p:style>
        <p:txBody>
          <a:bodyPr lIns="90000" rIns="90000" tIns="45000" bIns="45000">
            <a:noAutofit/>
          </a:bodyPr>
          <a:p>
            <a:pPr marL="216000" indent="-21456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100 companies produced more than 70% of the world’s greenhouse gas emissions between 1988 and 2017</a:t>
            </a:r>
            <a:endParaRPr b="0" lang="en-US" sz="2000" spc="-1" strike="noStrike">
              <a:latin typeface="Arial"/>
            </a:endParaRPr>
          </a:p>
          <a:p>
            <a:pPr marL="216000" indent="-21456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Guess who is on the list?</a:t>
            </a:r>
            <a:endParaRPr b="0" lang="en-US" sz="2000" spc="-1" strike="noStrike">
              <a:latin typeface="Arial"/>
            </a:endParaRPr>
          </a:p>
          <a:p>
            <a:pPr>
              <a:lnSpc>
                <a:spcPct val="100000"/>
              </a:lnSpc>
            </a:pPr>
            <a:endParaRPr b="0" lang="en-US" sz="2000" spc="-1" strike="noStrike">
              <a:latin typeface="Arial"/>
            </a:endParaRPr>
          </a:p>
        </p:txBody>
      </p:sp>
      <p:sp>
        <p:nvSpPr>
          <p:cNvPr id="342" name="CustomShape 3"/>
          <p:cNvSpPr/>
          <p:nvPr/>
        </p:nvSpPr>
        <p:spPr>
          <a:xfrm>
            <a:off x="270720" y="6322680"/>
            <a:ext cx="107992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https://www.theguardian.com/sustainable-business/2017/jul/10/100-fossil-fuel-companies-investors-responsible-71-global-emissions-cdp-study-climate-change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CustomShape 1"/>
          <p:cNvSpPr/>
          <p:nvPr/>
        </p:nvSpPr>
        <p:spPr>
          <a:xfrm>
            <a:off x="335520" y="764640"/>
            <a:ext cx="10744560" cy="49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Who Emits CO2?</a:t>
            </a:r>
            <a:endParaRPr b="0" lang="en-US" sz="2400" spc="-1" strike="noStrike">
              <a:latin typeface="Arial"/>
            </a:endParaRPr>
          </a:p>
        </p:txBody>
      </p:sp>
      <p:sp>
        <p:nvSpPr>
          <p:cNvPr id="344" name="CustomShape 2"/>
          <p:cNvSpPr/>
          <p:nvPr/>
        </p:nvSpPr>
        <p:spPr>
          <a:xfrm>
            <a:off x="336240" y="1600920"/>
            <a:ext cx="10862280" cy="3881880"/>
          </a:xfrm>
          <a:prstGeom prst="rect">
            <a:avLst/>
          </a:prstGeom>
          <a:noFill/>
          <a:ln>
            <a:noFill/>
          </a:ln>
        </p:spPr>
        <p:style>
          <a:lnRef idx="0"/>
          <a:fillRef idx="0"/>
          <a:effectRef idx="0"/>
          <a:fontRef idx="minor"/>
        </p:style>
        <p:txBody>
          <a:bodyPr lIns="90000" rIns="90000" tIns="45000" bIns="45000">
            <a:noAutofit/>
          </a:bodyPr>
          <a:p>
            <a:pPr marL="216000" indent="-21456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100 companies produced more than 70% of the world’s greenhouse gas emissions between 1988 and 2017</a:t>
            </a:r>
            <a:endParaRPr b="0" lang="en-US" sz="2000" spc="-1" strike="noStrike">
              <a:latin typeface="Arial"/>
            </a:endParaRPr>
          </a:p>
          <a:p>
            <a:pPr marL="216000" indent="-21456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Guess who is on the list?</a:t>
            </a:r>
            <a:endParaRPr b="0" lang="en-US" sz="2000" spc="-1" strike="noStrike">
              <a:latin typeface="Arial"/>
            </a:endParaRPr>
          </a:p>
          <a:p>
            <a:pPr>
              <a:lnSpc>
                <a:spcPct val="100000"/>
              </a:lnSpc>
            </a:pPr>
            <a:endParaRPr b="0" lang="en-US" sz="2000" spc="-1" strike="noStrike">
              <a:latin typeface="Arial"/>
            </a:endParaRPr>
          </a:p>
        </p:txBody>
      </p:sp>
      <p:sp>
        <p:nvSpPr>
          <p:cNvPr id="345" name="CustomShape 3"/>
          <p:cNvSpPr/>
          <p:nvPr/>
        </p:nvSpPr>
        <p:spPr>
          <a:xfrm>
            <a:off x="270720" y="6322680"/>
            <a:ext cx="107992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https://www.theguardian.com/sustainable-business/2017/jul/10/100-fossil-fuel-companies-investors-responsible-71-global-emissions-cdp-study-climate-change</a:t>
            </a:r>
            <a:endParaRPr b="0" lang="en-US" sz="900" spc="-1" strike="noStrike">
              <a:latin typeface="Arial"/>
            </a:endParaRPr>
          </a:p>
        </p:txBody>
      </p:sp>
      <p:sp>
        <p:nvSpPr>
          <p:cNvPr id="346" name="CustomShape 4"/>
          <p:cNvSpPr/>
          <p:nvPr/>
        </p:nvSpPr>
        <p:spPr>
          <a:xfrm>
            <a:off x="3566160" y="3017520"/>
            <a:ext cx="5028840" cy="2742840"/>
          </a:xfrm>
          <a:prstGeom prst="rect">
            <a:avLst/>
          </a:prstGeom>
          <a:noFill/>
          <a:ln>
            <a:noFill/>
          </a:ln>
        </p:spPr>
        <p:style>
          <a:lnRef idx="0"/>
          <a:fillRef idx="0"/>
          <a:effectRef idx="0"/>
          <a:fontRef idx="minor"/>
        </p:style>
        <p:txBody>
          <a:bodyPr lIns="90000" rIns="90000" tIns="45000" bIns="45000">
            <a:noAutofit/>
          </a:bodyPr>
          <a:p>
            <a:pPr marL="216000" indent="-21456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(Coal) → 14.32%</a:t>
            </a:r>
            <a:endParaRPr b="0" lang="en-US" sz="1400" spc="-1" strike="noStrike">
              <a:latin typeface="Arial"/>
            </a:endParaRPr>
          </a:p>
          <a:p>
            <a:pPr marL="216000" indent="-21456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Saudi Arabian Oil Company (Aramco) → 4.50%</a:t>
            </a:r>
            <a:endParaRPr b="0" lang="en-US" sz="1400" spc="-1" strike="noStrike">
              <a:latin typeface="Arial"/>
            </a:endParaRPr>
          </a:p>
          <a:p>
            <a:pPr marL="216000" indent="-21456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Gazprom OAO</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3.91%</a:t>
            </a:r>
            <a:endParaRPr b="0" lang="en-US" sz="1400" spc="-1" strike="noStrike">
              <a:latin typeface="Arial"/>
            </a:endParaRPr>
          </a:p>
          <a:p>
            <a:pPr marL="216000" indent="-21456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National Iranian Oil → 2.28%</a:t>
            </a:r>
            <a:endParaRPr b="0" lang="en-US" sz="1400" spc="-1" strike="noStrike">
              <a:latin typeface="Arial"/>
            </a:endParaRPr>
          </a:p>
          <a:p>
            <a:pPr marL="216000" indent="-21456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ExxonMobil Corp → 1.98%</a:t>
            </a:r>
            <a:endParaRPr b="0" lang="en-US" sz="1400" spc="-1" strike="noStrike">
              <a:latin typeface="Arial"/>
            </a:endParaRPr>
          </a:p>
          <a:p>
            <a:pPr marL="216000" indent="-21456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Coal India</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1.87%</a:t>
            </a:r>
            <a:endParaRPr b="0" lang="en-US" sz="1400" spc="-1" strike="noStrike">
              <a:latin typeface="Arial"/>
            </a:endParaRPr>
          </a:p>
          <a:p>
            <a:pPr marL="216000" indent="-21456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Petroleos Mexicanos (Pemex) → 1.87%</a:t>
            </a:r>
            <a:endParaRPr b="0" lang="en-US" sz="1400" spc="-1" strike="noStrike">
              <a:latin typeface="Arial"/>
            </a:endParaRPr>
          </a:p>
          <a:p>
            <a:pPr marL="216000" indent="-21456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Russia (Coal) → 1.86%</a:t>
            </a:r>
            <a:endParaRPr b="0" lang="en-US" sz="1400" spc="-1" strike="noStrike">
              <a:latin typeface="Arial"/>
            </a:endParaRPr>
          </a:p>
          <a:p>
            <a:pPr marL="216000" indent="-21456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Royal Dutch Shell PLC → 1.67%</a:t>
            </a:r>
            <a:endParaRPr b="0" lang="en-US" sz="1400" spc="-1" strike="noStrike">
              <a:latin typeface="Arial"/>
            </a:endParaRPr>
          </a:p>
          <a:p>
            <a:pPr marL="216000" indent="-21456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National Petroleum Corp (CNPC) → 1.56%</a:t>
            </a:r>
            <a:endParaRPr b="0" lang="en-US" sz="1400" spc="-1" strike="noStrike">
              <a:latin typeface="Arial"/>
            </a:endParaRPr>
          </a:p>
          <a:p>
            <a:pPr marL="216000" indent="-214560">
              <a:lnSpc>
                <a:spcPct val="100000"/>
              </a:lnSpc>
              <a:buClr>
                <a:srgbClr val="008c4f"/>
              </a:buClr>
              <a:buFont typeface="StarSymbol"/>
              <a:buAutoNum type="arabicParenR"/>
            </a:pPr>
            <a:r>
              <a:rPr b="1" lang="en-US" sz="1400" spc="-1" strike="noStrike">
                <a:solidFill>
                  <a:srgbClr val="c9211e"/>
                </a:solidFill>
                <a:highlight>
                  <a:srgbClr val="ffff00"/>
                </a:highlight>
                <a:latin typeface="DejaVu Sans"/>
                <a:ea typeface="DejaVu Sans"/>
              </a:rPr>
              <a:t> </a:t>
            </a:r>
            <a:r>
              <a:rPr b="1" lang="en-US" sz="1400" spc="-1" strike="noStrike">
                <a:solidFill>
                  <a:srgbClr val="c9211e"/>
                </a:solidFill>
                <a:highlight>
                  <a:srgbClr val="ffff00"/>
                </a:highlight>
                <a:latin typeface="DejaVu Sans"/>
                <a:ea typeface="DejaVu Sans"/>
              </a:rPr>
              <a:t>BP PLC → 1.53%</a:t>
            </a:r>
            <a:endParaRPr b="0" lang="en-US" sz="1400" spc="-1" strike="noStrike">
              <a:latin typeface="Arial"/>
            </a:endParaRPr>
          </a:p>
          <a:p>
            <a:pPr marL="216000" indent="-214560">
              <a:lnSpc>
                <a:spcPct val="100000"/>
              </a:lnSpc>
              <a:buClr>
                <a:srgbClr val="008c4f"/>
              </a:buClr>
              <a:buFont typeface="StarSymbol"/>
              <a:buAutoNum type="arabicParenR"/>
            </a:pPr>
            <a:r>
              <a:rPr b="0" lang="en-US" sz="1400" spc="-1" strike="noStrike">
                <a:solidFill>
                  <a:srgbClr val="000000"/>
                </a:solidFill>
                <a:highlight>
                  <a:srgbClr val="ffff00"/>
                </a:highlight>
                <a:latin typeface="DejaVu Sans"/>
                <a:ea typeface="DejaVu Sans"/>
              </a:rPr>
              <a:t> </a:t>
            </a:r>
            <a:r>
              <a:rPr b="0" lang="en-US" sz="1400" spc="-1" strike="noStrike">
                <a:solidFill>
                  <a:srgbClr val="000000"/>
                </a:solidFill>
                <a:highlight>
                  <a:srgbClr val="ffff00"/>
                </a:highlight>
                <a:latin typeface="DejaVu Sans"/>
                <a:ea typeface="DejaVu Sans"/>
              </a:rPr>
              <a:t>Chevron Corp → 1.31%</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CustomShape 1"/>
          <p:cNvSpPr/>
          <p:nvPr/>
        </p:nvSpPr>
        <p:spPr>
          <a:xfrm>
            <a:off x="335520" y="764640"/>
            <a:ext cx="10744560" cy="49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Who Emits CO2?</a:t>
            </a:r>
            <a:endParaRPr b="0" lang="en-US" sz="2400" spc="-1" strike="noStrike">
              <a:latin typeface="Arial"/>
            </a:endParaRPr>
          </a:p>
        </p:txBody>
      </p:sp>
      <p:sp>
        <p:nvSpPr>
          <p:cNvPr id="348" name="CustomShape 2"/>
          <p:cNvSpPr/>
          <p:nvPr/>
        </p:nvSpPr>
        <p:spPr>
          <a:xfrm>
            <a:off x="336240" y="1600920"/>
            <a:ext cx="10862280" cy="3881880"/>
          </a:xfrm>
          <a:prstGeom prst="rect">
            <a:avLst/>
          </a:prstGeom>
          <a:noFill/>
          <a:ln>
            <a:noFill/>
          </a:ln>
        </p:spPr>
        <p:style>
          <a:lnRef idx="0"/>
          <a:fillRef idx="0"/>
          <a:effectRef idx="0"/>
          <a:fontRef idx="minor"/>
        </p:style>
        <p:txBody>
          <a:bodyPr lIns="90000" rIns="90000" tIns="45000" bIns="45000">
            <a:noAutofit/>
          </a:bodyPr>
          <a:p>
            <a:pPr marL="216000" indent="-21456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100 companies produced more than 70% of the world’s greenhouse gas emissions between 1988 and 2017</a:t>
            </a:r>
            <a:endParaRPr b="0" lang="en-US" sz="2000" spc="-1" strike="noStrike">
              <a:latin typeface="Arial"/>
            </a:endParaRPr>
          </a:p>
          <a:p>
            <a:pPr marL="216000" indent="-21456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Guess who is on the list?</a:t>
            </a:r>
            <a:endParaRPr b="0" lang="en-US" sz="2000" spc="-1" strike="noStrike">
              <a:latin typeface="Arial"/>
            </a:endParaRPr>
          </a:p>
          <a:p>
            <a:pPr>
              <a:lnSpc>
                <a:spcPct val="100000"/>
              </a:lnSpc>
            </a:pPr>
            <a:endParaRPr b="0" lang="en-US" sz="2000" spc="-1" strike="noStrike">
              <a:latin typeface="Arial"/>
            </a:endParaRPr>
          </a:p>
        </p:txBody>
      </p:sp>
      <p:sp>
        <p:nvSpPr>
          <p:cNvPr id="349" name="CustomShape 3"/>
          <p:cNvSpPr/>
          <p:nvPr/>
        </p:nvSpPr>
        <p:spPr>
          <a:xfrm>
            <a:off x="270720" y="6322680"/>
            <a:ext cx="107992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https://www.theguardian.com/sustainable-business/2017/jul/10/100-fossil-fuel-companies-investors-responsible-71-global-emissions-cdp-study-climate-change</a:t>
            </a:r>
            <a:endParaRPr b="0" lang="en-US" sz="900" spc="-1" strike="noStrike">
              <a:latin typeface="Arial"/>
            </a:endParaRPr>
          </a:p>
        </p:txBody>
      </p:sp>
      <p:sp>
        <p:nvSpPr>
          <p:cNvPr id="350" name="CustomShape 4"/>
          <p:cNvSpPr/>
          <p:nvPr/>
        </p:nvSpPr>
        <p:spPr>
          <a:xfrm>
            <a:off x="3566160" y="3017520"/>
            <a:ext cx="5028840" cy="2742840"/>
          </a:xfrm>
          <a:prstGeom prst="rect">
            <a:avLst/>
          </a:prstGeom>
          <a:noFill/>
          <a:ln>
            <a:noFill/>
          </a:ln>
        </p:spPr>
        <p:style>
          <a:lnRef idx="0"/>
          <a:fillRef idx="0"/>
          <a:effectRef idx="0"/>
          <a:fontRef idx="minor"/>
        </p:style>
        <p:txBody>
          <a:bodyPr lIns="90000" rIns="90000" tIns="45000" bIns="45000">
            <a:noAutofit/>
          </a:bodyPr>
          <a:p>
            <a:pPr marL="216000" indent="-21456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(Coal) → 14.32%</a:t>
            </a:r>
            <a:endParaRPr b="0" lang="en-US" sz="1400" spc="-1" strike="noStrike">
              <a:latin typeface="Arial"/>
            </a:endParaRPr>
          </a:p>
          <a:p>
            <a:pPr marL="216000" indent="-21456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Saudi Arabian Oil Company (Aramco) → 4.50%</a:t>
            </a:r>
            <a:endParaRPr b="0" lang="en-US" sz="1400" spc="-1" strike="noStrike">
              <a:latin typeface="Arial"/>
            </a:endParaRPr>
          </a:p>
          <a:p>
            <a:pPr marL="216000" indent="-21456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Gazprom OAO</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3.91%</a:t>
            </a:r>
            <a:endParaRPr b="0" lang="en-US" sz="1400" spc="-1" strike="noStrike">
              <a:latin typeface="Arial"/>
            </a:endParaRPr>
          </a:p>
          <a:p>
            <a:pPr marL="216000" indent="-21456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National Iranian Oil → 2.28%</a:t>
            </a:r>
            <a:endParaRPr b="0" lang="en-US" sz="1400" spc="-1" strike="noStrike">
              <a:latin typeface="Arial"/>
            </a:endParaRPr>
          </a:p>
          <a:p>
            <a:pPr marL="216000" indent="-21456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ExxonMobil Corp → 1.98%</a:t>
            </a:r>
            <a:endParaRPr b="0" lang="en-US" sz="1400" spc="-1" strike="noStrike">
              <a:latin typeface="Arial"/>
            </a:endParaRPr>
          </a:p>
          <a:p>
            <a:pPr marL="216000" indent="-21456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Coal India</a:t>
            </a: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 1.87%</a:t>
            </a:r>
            <a:endParaRPr b="0" lang="en-US" sz="1400" spc="-1" strike="noStrike">
              <a:latin typeface="Arial"/>
            </a:endParaRPr>
          </a:p>
          <a:p>
            <a:pPr marL="216000" indent="-21456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Petroleos Mexicanos (Pemex) → 1.87%</a:t>
            </a:r>
            <a:endParaRPr b="0" lang="en-US" sz="1400" spc="-1" strike="noStrike">
              <a:latin typeface="Arial"/>
            </a:endParaRPr>
          </a:p>
          <a:p>
            <a:pPr marL="216000" indent="-21456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Russia (Coal) → 1.86%</a:t>
            </a:r>
            <a:endParaRPr b="0" lang="en-US" sz="1400" spc="-1" strike="noStrike">
              <a:latin typeface="Arial"/>
            </a:endParaRPr>
          </a:p>
          <a:p>
            <a:pPr marL="216000" indent="-21456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Royal Dutch Shell PLC → 1.67%</a:t>
            </a:r>
            <a:endParaRPr b="0" lang="en-US" sz="1400" spc="-1" strike="noStrike">
              <a:latin typeface="Arial"/>
            </a:endParaRPr>
          </a:p>
          <a:p>
            <a:pPr marL="216000" indent="-214560">
              <a:lnSpc>
                <a:spcPct val="100000"/>
              </a:lnSpc>
              <a:buClr>
                <a:srgbClr val="008c4f"/>
              </a:buClr>
              <a:buFont typeface="StarSymbol"/>
              <a:buAutoNum type="arabicParenR"/>
            </a:pPr>
            <a:r>
              <a:rPr b="0" lang="en-US" sz="1400" spc="-1" strike="noStrike">
                <a:solidFill>
                  <a:srgbClr val="000000"/>
                </a:solidFill>
                <a:latin typeface="DejaVu Sans"/>
                <a:ea typeface="DejaVu Sans"/>
              </a:rPr>
              <a:t> </a:t>
            </a:r>
            <a:r>
              <a:rPr b="0" lang="en-US" sz="1400" spc="-1" strike="noStrike">
                <a:solidFill>
                  <a:srgbClr val="000000"/>
                </a:solidFill>
                <a:latin typeface="DejaVu Sans"/>
                <a:ea typeface="DejaVu Sans"/>
              </a:rPr>
              <a:t>China National Petroleum Corp (CNPC) → 1.56%</a:t>
            </a:r>
            <a:endParaRPr b="0" lang="en-US" sz="1400" spc="-1" strike="noStrike">
              <a:latin typeface="Arial"/>
            </a:endParaRPr>
          </a:p>
          <a:p>
            <a:pPr marL="216000" indent="-214560">
              <a:lnSpc>
                <a:spcPct val="100000"/>
              </a:lnSpc>
              <a:buClr>
                <a:srgbClr val="008c4f"/>
              </a:buClr>
              <a:buFont typeface="StarSymbol"/>
              <a:buAutoNum type="arabicParenR"/>
            </a:pPr>
            <a:r>
              <a:rPr b="1" lang="en-US" sz="1400" spc="-1" strike="noStrike">
                <a:solidFill>
                  <a:srgbClr val="c9211e"/>
                </a:solidFill>
                <a:highlight>
                  <a:srgbClr val="ffff00"/>
                </a:highlight>
                <a:latin typeface="DejaVu Sans"/>
                <a:ea typeface="DejaVu Sans"/>
              </a:rPr>
              <a:t> </a:t>
            </a:r>
            <a:r>
              <a:rPr b="1" lang="en-US" sz="1400" spc="-1" strike="noStrike">
                <a:solidFill>
                  <a:srgbClr val="c9211e"/>
                </a:solidFill>
                <a:highlight>
                  <a:srgbClr val="ffff00"/>
                </a:highlight>
                <a:latin typeface="DejaVu Sans"/>
                <a:ea typeface="DejaVu Sans"/>
              </a:rPr>
              <a:t>BP PLC → 1.53%</a:t>
            </a:r>
            <a:endParaRPr b="0" lang="en-US" sz="1400" spc="-1" strike="noStrike">
              <a:latin typeface="Arial"/>
            </a:endParaRPr>
          </a:p>
          <a:p>
            <a:pPr marL="216000" indent="-214560">
              <a:lnSpc>
                <a:spcPct val="100000"/>
              </a:lnSpc>
              <a:buClr>
                <a:srgbClr val="008c4f"/>
              </a:buClr>
              <a:buFont typeface="StarSymbol"/>
              <a:buAutoNum type="arabicParenR"/>
            </a:pPr>
            <a:r>
              <a:rPr b="0" lang="en-US" sz="1400" spc="-1" strike="noStrike">
                <a:solidFill>
                  <a:srgbClr val="000000"/>
                </a:solidFill>
                <a:highlight>
                  <a:srgbClr val="ffff00"/>
                </a:highlight>
                <a:latin typeface="DejaVu Sans"/>
                <a:ea typeface="DejaVu Sans"/>
              </a:rPr>
              <a:t> </a:t>
            </a:r>
            <a:r>
              <a:rPr b="0" lang="en-US" sz="1400" spc="-1" strike="noStrike">
                <a:solidFill>
                  <a:srgbClr val="000000"/>
                </a:solidFill>
                <a:highlight>
                  <a:srgbClr val="ffff00"/>
                </a:highlight>
                <a:latin typeface="DejaVu Sans"/>
                <a:ea typeface="DejaVu Sans"/>
              </a:rPr>
              <a:t>Chevron Corp → 1.31%</a:t>
            </a:r>
            <a:endParaRPr b="0" lang="en-US" sz="1400" spc="-1" strike="noStrike">
              <a:latin typeface="Arial"/>
            </a:endParaRPr>
          </a:p>
        </p:txBody>
      </p:sp>
      <p:sp>
        <p:nvSpPr>
          <p:cNvPr id="351" name="CustomShape 5"/>
          <p:cNvSpPr/>
          <p:nvPr/>
        </p:nvSpPr>
        <p:spPr>
          <a:xfrm>
            <a:off x="2743200" y="5760720"/>
            <a:ext cx="5394600" cy="8578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400" spc="-1" strike="noStrike" u="sng">
                <a:uFillTx/>
                <a:latin typeface="DejaVu Sans"/>
              </a:rPr>
              <a:t>Blaming individuals and denying any responsibility → great strategy!</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CustomShape 1"/>
          <p:cNvSpPr/>
          <p:nvPr/>
        </p:nvSpPr>
        <p:spPr>
          <a:xfrm>
            <a:off x="335520" y="764640"/>
            <a:ext cx="10744560" cy="49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Emotional Ecological Liabilities – Watson and Chomsky</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CustomShape 1"/>
          <p:cNvSpPr/>
          <p:nvPr/>
        </p:nvSpPr>
        <p:spPr>
          <a:xfrm>
            <a:off x="335520" y="764640"/>
            <a:ext cx="10744560" cy="49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Emotional Ecological Liabilities – Watson and Chomsky</a:t>
            </a:r>
            <a:endParaRPr b="0" lang="en-US" sz="2400" spc="-1" strike="noStrike">
              <a:latin typeface="Arial"/>
            </a:endParaRPr>
          </a:p>
        </p:txBody>
      </p:sp>
      <p:pic>
        <p:nvPicPr>
          <p:cNvPr id="354" name="Grafik 2" descr=""/>
          <p:cNvPicPr/>
          <p:nvPr/>
        </p:nvPicPr>
        <p:blipFill>
          <a:blip r:embed="rId1"/>
          <a:stretch/>
        </p:blipFill>
        <p:spPr>
          <a:xfrm>
            <a:off x="1641240" y="1384560"/>
            <a:ext cx="8133120" cy="513360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CustomShape 1"/>
          <p:cNvSpPr/>
          <p:nvPr/>
        </p:nvSpPr>
        <p:spPr>
          <a:xfrm>
            <a:off x="335520" y="764640"/>
            <a:ext cx="10744560" cy="49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What are you gonna tell you children?</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CustomShape 1"/>
          <p:cNvSpPr/>
          <p:nvPr/>
        </p:nvSpPr>
        <p:spPr>
          <a:xfrm>
            <a:off x="335520" y="764640"/>
            <a:ext cx="10744560" cy="49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What are you gonna tell you children?</a:t>
            </a:r>
            <a:endParaRPr b="0" lang="en-US" sz="2400" spc="-1" strike="noStrike">
              <a:latin typeface="Arial"/>
            </a:endParaRPr>
          </a:p>
        </p:txBody>
      </p:sp>
      <p:pic>
        <p:nvPicPr>
          <p:cNvPr id="357" name="" descr=""/>
          <p:cNvPicPr/>
          <p:nvPr/>
        </p:nvPicPr>
        <p:blipFill>
          <a:blip r:embed="rId1"/>
          <a:stretch/>
        </p:blipFill>
        <p:spPr>
          <a:xfrm>
            <a:off x="459000" y="1371600"/>
            <a:ext cx="4566600" cy="4958280"/>
          </a:xfrm>
          <a:prstGeom prst="rect">
            <a:avLst/>
          </a:prstGeom>
          <a:ln>
            <a:noFill/>
          </a:ln>
        </p:spPr>
      </p:pic>
      <p:sp>
        <p:nvSpPr>
          <p:cNvPr id="358" name="CustomShape 2"/>
          <p:cNvSpPr/>
          <p:nvPr/>
        </p:nvSpPr>
        <p:spPr>
          <a:xfrm>
            <a:off x="263520" y="6411600"/>
            <a:ext cx="77778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XR Strategiepapier 2022 – Pusteblumen und Hype. Bilder: Sebastian Höhn, Joe Pohl, Sandra Doneck, Alessandro Brönnimann</a:t>
            </a:r>
            <a:endParaRPr b="0" lang="en-US" sz="900" spc="-1" strike="noStrike">
              <a:latin typeface="Arial"/>
            </a:endParaRPr>
          </a:p>
        </p:txBody>
      </p:sp>
      <p:sp>
        <p:nvSpPr>
          <p:cNvPr id="359" name="CustomShape 3"/>
          <p:cNvSpPr/>
          <p:nvPr/>
        </p:nvSpPr>
        <p:spPr>
          <a:xfrm>
            <a:off x="6310800" y="1875960"/>
            <a:ext cx="3744000" cy="29210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I am afraid of losing my child to a resource war because of a climate collapse”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CustomShape 1"/>
          <p:cNvSpPr/>
          <p:nvPr/>
        </p:nvSpPr>
        <p:spPr>
          <a:xfrm>
            <a:off x="335520" y="764640"/>
            <a:ext cx="10744560" cy="49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TU Clausthal – Research Profile </a:t>
            </a:r>
            <a:endParaRPr b="0" lang="en-US" sz="2400" spc="-1" strike="noStrike">
              <a:latin typeface="Arial"/>
            </a:endParaRPr>
          </a:p>
        </p:txBody>
      </p:sp>
      <p:sp>
        <p:nvSpPr>
          <p:cNvPr id="361" name="CustomShape 2"/>
          <p:cNvSpPr/>
          <p:nvPr/>
        </p:nvSpPr>
        <p:spPr>
          <a:xfrm>
            <a:off x="263520" y="6411600"/>
            <a:ext cx="64720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u="sng">
                <a:solidFill>
                  <a:srgbClr val="0000ff"/>
                </a:solidFill>
                <a:uFillTx/>
                <a:latin typeface="Roboto"/>
                <a:ea typeface="Roboto"/>
                <a:hlinkClick r:id="rId1"/>
              </a:rPr>
              <a:t>https://www.tu-clausthal.de/en/university/about-us</a:t>
            </a:r>
            <a:endParaRPr b="0" lang="en-US" sz="900" spc="-1" strike="noStrike">
              <a:latin typeface="Arial"/>
            </a:endParaRPr>
          </a:p>
        </p:txBody>
      </p:sp>
      <p:pic>
        <p:nvPicPr>
          <p:cNvPr id="362" name="Grafik 2" descr=""/>
          <p:cNvPicPr/>
          <p:nvPr/>
        </p:nvPicPr>
        <p:blipFill>
          <a:blip r:embed="rId2"/>
          <a:stretch/>
        </p:blipFill>
        <p:spPr>
          <a:xfrm>
            <a:off x="417240" y="1487880"/>
            <a:ext cx="5670360" cy="4396320"/>
          </a:xfrm>
          <a:prstGeom prst="rect">
            <a:avLst/>
          </a:prstGeom>
          <a:ln>
            <a:noFill/>
          </a:ln>
        </p:spPr>
      </p:pic>
      <p:pic>
        <p:nvPicPr>
          <p:cNvPr id="363" name="Grafik 7" descr=""/>
          <p:cNvPicPr/>
          <p:nvPr/>
        </p:nvPicPr>
        <p:blipFill>
          <a:blip r:embed="rId3"/>
          <a:stretch/>
        </p:blipFill>
        <p:spPr>
          <a:xfrm>
            <a:off x="6560280" y="1330920"/>
            <a:ext cx="3990240" cy="4710600"/>
          </a:xfrm>
          <a:prstGeom prst="rect">
            <a:avLst/>
          </a:prstGeom>
          <a:ln>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CustomShape 1"/>
          <p:cNvSpPr/>
          <p:nvPr/>
        </p:nvSpPr>
        <p:spPr>
          <a:xfrm>
            <a:off x="335520" y="4406760"/>
            <a:ext cx="10744560" cy="13536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3000" spc="-1" strike="noStrike" cap="all">
                <a:solidFill>
                  <a:srgbClr val="008c4f"/>
                </a:solidFill>
                <a:latin typeface="DejaVu Sans"/>
                <a:ea typeface="DejaVu Sans"/>
              </a:rPr>
              <a:t>The linear (industrial) Economy</a:t>
            </a:r>
            <a:endParaRPr b="0" lang="en-US" sz="3000" spc="-1" strike="noStrike">
              <a:latin typeface="Arial"/>
            </a:endParaRPr>
          </a:p>
        </p:txBody>
      </p:sp>
      <p:sp>
        <p:nvSpPr>
          <p:cNvPr id="365" name="CustomShape 2"/>
          <p:cNvSpPr/>
          <p:nvPr/>
        </p:nvSpPr>
        <p:spPr>
          <a:xfrm>
            <a:off x="335520" y="2906640"/>
            <a:ext cx="10744560" cy="14914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CustomShape 1"/>
          <p:cNvSpPr/>
          <p:nvPr/>
        </p:nvSpPr>
        <p:spPr>
          <a:xfrm>
            <a:off x="335520" y="764640"/>
            <a:ext cx="10744560" cy="49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The Linear (Industrial) Economy</a:t>
            </a:r>
            <a:endParaRPr b="0" lang="en-US" sz="2400" spc="-1" strike="noStrike">
              <a:latin typeface="Arial"/>
            </a:endParaRPr>
          </a:p>
        </p:txBody>
      </p:sp>
      <p:sp>
        <p:nvSpPr>
          <p:cNvPr id="367" name="CustomShape 2"/>
          <p:cNvSpPr/>
          <p:nvPr/>
        </p:nvSpPr>
        <p:spPr>
          <a:xfrm>
            <a:off x="263520" y="6411600"/>
            <a:ext cx="64720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sp>
        <p:nvSpPr>
          <p:cNvPr id="368" name="CustomShape 3"/>
          <p:cNvSpPr/>
          <p:nvPr/>
        </p:nvSpPr>
        <p:spPr>
          <a:xfrm>
            <a:off x="7866360" y="1459440"/>
            <a:ext cx="3213720" cy="467244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pic>
        <p:nvPicPr>
          <p:cNvPr id="369" name="" descr=""/>
          <p:cNvPicPr/>
          <p:nvPr/>
        </p:nvPicPr>
        <p:blipFill>
          <a:blip r:embed="rId1"/>
          <a:stretch/>
        </p:blipFill>
        <p:spPr>
          <a:xfrm>
            <a:off x="290880" y="2299320"/>
            <a:ext cx="11339280" cy="272412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Question 1 </a:t>
            </a:r>
            <a:endParaRPr b="0" lang="en-US" sz="2400" spc="-1" strike="noStrike">
              <a:latin typeface="Arial"/>
            </a:endParaRPr>
          </a:p>
        </p:txBody>
      </p:sp>
      <p:sp>
        <p:nvSpPr>
          <p:cNvPr id="198" name="CustomShape 2"/>
          <p:cNvSpPr/>
          <p:nvPr/>
        </p:nvSpPr>
        <p:spPr>
          <a:xfrm>
            <a:off x="335520" y="1268280"/>
            <a:ext cx="10744200" cy="50317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68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How old are you?</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Type your response in the poll field.</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CustomShape 1"/>
          <p:cNvSpPr/>
          <p:nvPr/>
        </p:nvSpPr>
        <p:spPr>
          <a:xfrm>
            <a:off x="335520" y="764640"/>
            <a:ext cx="10744560" cy="49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Linear Economy – Definition</a:t>
            </a:r>
            <a:endParaRPr b="0" lang="en-US" sz="2400" spc="-1" strike="noStrike">
              <a:latin typeface="Arial"/>
            </a:endParaRPr>
          </a:p>
          <a:p>
            <a:pPr>
              <a:lnSpc>
                <a:spcPct val="100000"/>
              </a:lnSpc>
            </a:pPr>
            <a:endParaRPr b="0" lang="en-US" sz="2400" spc="-1" strike="noStrike">
              <a:latin typeface="Arial"/>
            </a:endParaRPr>
          </a:p>
        </p:txBody>
      </p:sp>
      <p:sp>
        <p:nvSpPr>
          <p:cNvPr id="371" name="CustomShape 2"/>
          <p:cNvSpPr/>
          <p:nvPr/>
        </p:nvSpPr>
        <p:spPr>
          <a:xfrm>
            <a:off x="335520" y="1268640"/>
            <a:ext cx="10744560" cy="5032080"/>
          </a:xfrm>
          <a:prstGeom prst="rect">
            <a:avLst/>
          </a:prstGeom>
          <a:noFill/>
          <a:ln>
            <a:solidFill>
              <a:srgbClr val="ffffff"/>
            </a:solidFill>
          </a:ln>
        </p:spPr>
        <p:style>
          <a:lnRef idx="0"/>
          <a:fillRef idx="0"/>
          <a:effectRef idx="0"/>
          <a:fontRef idx="minor"/>
        </p:style>
      </p:sp>
      <p:sp>
        <p:nvSpPr>
          <p:cNvPr id="372" name="CustomShape 3"/>
          <p:cNvSpPr/>
          <p:nvPr/>
        </p:nvSpPr>
        <p:spPr>
          <a:xfrm>
            <a:off x="335520" y="2859120"/>
            <a:ext cx="10576080" cy="18752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CustomShape 1"/>
          <p:cNvSpPr/>
          <p:nvPr/>
        </p:nvSpPr>
        <p:spPr>
          <a:xfrm>
            <a:off x="335520" y="764640"/>
            <a:ext cx="10744560" cy="49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Linear Economy – Definition</a:t>
            </a:r>
            <a:endParaRPr b="0" lang="en-US" sz="2400" spc="-1" strike="noStrike">
              <a:latin typeface="Arial"/>
            </a:endParaRPr>
          </a:p>
          <a:p>
            <a:pPr>
              <a:lnSpc>
                <a:spcPct val="100000"/>
              </a:lnSpc>
            </a:pPr>
            <a:endParaRPr b="0" lang="en-US" sz="2400" spc="-1" strike="noStrike">
              <a:latin typeface="Arial"/>
            </a:endParaRPr>
          </a:p>
        </p:txBody>
      </p:sp>
      <p:sp>
        <p:nvSpPr>
          <p:cNvPr id="374" name="CustomShape 2"/>
          <p:cNvSpPr/>
          <p:nvPr/>
        </p:nvSpPr>
        <p:spPr>
          <a:xfrm>
            <a:off x="335520" y="1268640"/>
            <a:ext cx="10744560" cy="503208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Take – Make – Dispose”</a:t>
            </a:r>
            <a:endParaRPr b="0" lang="en-US" sz="1800" spc="-1" strike="noStrike">
              <a:latin typeface="Arial"/>
            </a:endParaRPr>
          </a:p>
        </p:txBody>
      </p:sp>
      <p:sp>
        <p:nvSpPr>
          <p:cNvPr id="375" name="CustomShape 3"/>
          <p:cNvSpPr/>
          <p:nvPr/>
        </p:nvSpPr>
        <p:spPr>
          <a:xfrm>
            <a:off x="335520" y="2859120"/>
            <a:ext cx="10576080" cy="18752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CustomShape 1"/>
          <p:cNvSpPr/>
          <p:nvPr/>
        </p:nvSpPr>
        <p:spPr>
          <a:xfrm>
            <a:off x="335520" y="764640"/>
            <a:ext cx="10744560" cy="49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Linear Industrial Economy – Definition</a:t>
            </a:r>
            <a:endParaRPr b="0" lang="en-US" sz="2400" spc="-1" strike="noStrike">
              <a:latin typeface="Arial"/>
            </a:endParaRPr>
          </a:p>
          <a:p>
            <a:pPr>
              <a:lnSpc>
                <a:spcPct val="100000"/>
              </a:lnSpc>
            </a:pPr>
            <a:endParaRPr b="0" lang="en-US" sz="2400" spc="-1" strike="noStrike">
              <a:latin typeface="Arial"/>
            </a:endParaRPr>
          </a:p>
        </p:txBody>
      </p:sp>
      <p:sp>
        <p:nvSpPr>
          <p:cNvPr id="377" name="CustomShape 2"/>
          <p:cNvSpPr/>
          <p:nvPr/>
        </p:nvSpPr>
        <p:spPr>
          <a:xfrm>
            <a:off x="335520" y="1268640"/>
            <a:ext cx="10744560" cy="503208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Its objectives are to maintain value (not to create value added), to optimise stock management (not flows) and to increase the efficiency of using goods (not of producing goods)”</a:t>
            </a:r>
            <a:endParaRPr b="0" lang="en-US" sz="1800" spc="-1" strike="noStrike">
              <a:latin typeface="Arial"/>
            </a:endParaRPr>
          </a:p>
        </p:txBody>
      </p:sp>
      <p:sp>
        <p:nvSpPr>
          <p:cNvPr id="378" name="CustomShape 3"/>
          <p:cNvSpPr/>
          <p:nvPr/>
        </p:nvSpPr>
        <p:spPr>
          <a:xfrm>
            <a:off x="335520" y="2859120"/>
            <a:ext cx="10576080" cy="18752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379" name="CustomShape 4"/>
          <p:cNvSpPr/>
          <p:nvPr/>
        </p:nvSpPr>
        <p:spPr>
          <a:xfrm>
            <a:off x="263520" y="6411600"/>
            <a:ext cx="64720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CustomShape 1"/>
          <p:cNvSpPr/>
          <p:nvPr/>
        </p:nvSpPr>
        <p:spPr>
          <a:xfrm>
            <a:off x="335520" y="764640"/>
            <a:ext cx="10744560" cy="49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The Linear (Industrial) Economy – Waste Management as last Step</a:t>
            </a:r>
            <a:endParaRPr b="0" lang="en-US" sz="2400" spc="-1" strike="noStrike">
              <a:latin typeface="Arial"/>
            </a:endParaRPr>
          </a:p>
        </p:txBody>
      </p:sp>
      <p:sp>
        <p:nvSpPr>
          <p:cNvPr id="381" name="CustomShape 2"/>
          <p:cNvSpPr/>
          <p:nvPr/>
        </p:nvSpPr>
        <p:spPr>
          <a:xfrm>
            <a:off x="263520" y="6411600"/>
            <a:ext cx="64720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pic>
        <p:nvPicPr>
          <p:cNvPr id="382" name="" descr=""/>
          <p:cNvPicPr/>
          <p:nvPr/>
        </p:nvPicPr>
        <p:blipFill>
          <a:blip r:embed="rId1"/>
          <a:stretch/>
        </p:blipFill>
        <p:spPr>
          <a:xfrm>
            <a:off x="817560" y="1371600"/>
            <a:ext cx="9823680" cy="5324760"/>
          </a:xfrm>
          <a:prstGeom prst="rect">
            <a:avLst/>
          </a:prstGeom>
          <a:ln>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CustomShape 1"/>
          <p:cNvSpPr/>
          <p:nvPr/>
        </p:nvSpPr>
        <p:spPr>
          <a:xfrm>
            <a:off x="335520" y="764640"/>
            <a:ext cx="10744560" cy="49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Horrible Waste Management – Example 1</a:t>
            </a:r>
            <a:endParaRPr b="0" lang="en-US" sz="2400" spc="-1" strike="noStrike">
              <a:latin typeface="Arial"/>
            </a:endParaRPr>
          </a:p>
        </p:txBody>
      </p:sp>
      <p:pic>
        <p:nvPicPr>
          <p:cNvPr id="384" name="Grafik 3" descr=""/>
          <p:cNvPicPr/>
          <p:nvPr/>
        </p:nvPicPr>
        <p:blipFill>
          <a:blip r:embed="rId1"/>
          <a:stretch/>
        </p:blipFill>
        <p:spPr>
          <a:xfrm>
            <a:off x="516600" y="1917360"/>
            <a:ext cx="5843880" cy="3015360"/>
          </a:xfrm>
          <a:prstGeom prst="rect">
            <a:avLst/>
          </a:prstGeom>
          <a:ln>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CustomShape 1"/>
          <p:cNvSpPr/>
          <p:nvPr/>
        </p:nvSpPr>
        <p:spPr>
          <a:xfrm>
            <a:off x="335520" y="764640"/>
            <a:ext cx="10744560" cy="49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Horrible Waste Management – Example 1</a:t>
            </a:r>
            <a:endParaRPr b="0" lang="en-US" sz="2400" spc="-1" strike="noStrike">
              <a:latin typeface="Arial"/>
            </a:endParaRPr>
          </a:p>
        </p:txBody>
      </p:sp>
      <p:sp>
        <p:nvSpPr>
          <p:cNvPr id="386" name="CustomShape 2"/>
          <p:cNvSpPr/>
          <p:nvPr/>
        </p:nvSpPr>
        <p:spPr>
          <a:xfrm>
            <a:off x="263520" y="6411600"/>
            <a:ext cx="108766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"Nuclear waste" by aaadrian365 is licensed with CC BY-NC 2.0. To view a copy of this license, visit </a:t>
            </a:r>
            <a:r>
              <a:rPr b="0" lang="en-US" sz="900" spc="-1" strike="noStrike" u="sng">
                <a:solidFill>
                  <a:srgbClr val="0000ff"/>
                </a:solidFill>
                <a:uFillTx/>
                <a:latin typeface="Roboto"/>
                <a:ea typeface="Roboto"/>
                <a:hlinkClick r:id="rId1"/>
              </a:rPr>
              <a:t>https://creativecommons.org/licenses/by-nc/2.0/</a:t>
            </a:r>
            <a:endParaRPr b="0" lang="en-US" sz="900" spc="-1" strike="noStrike">
              <a:latin typeface="Arial"/>
            </a:endParaRPr>
          </a:p>
        </p:txBody>
      </p:sp>
      <p:pic>
        <p:nvPicPr>
          <p:cNvPr id="387" name="Grafik 3" descr=""/>
          <p:cNvPicPr/>
          <p:nvPr/>
        </p:nvPicPr>
        <p:blipFill>
          <a:blip r:embed="rId2"/>
          <a:stretch/>
        </p:blipFill>
        <p:spPr>
          <a:xfrm>
            <a:off x="516600" y="1917360"/>
            <a:ext cx="5843880" cy="3015360"/>
          </a:xfrm>
          <a:prstGeom prst="rect">
            <a:avLst/>
          </a:prstGeom>
          <a:ln>
            <a:noFill/>
          </a:ln>
        </p:spPr>
      </p:pic>
      <p:pic>
        <p:nvPicPr>
          <p:cNvPr id="388" name="" descr=""/>
          <p:cNvPicPr/>
          <p:nvPr/>
        </p:nvPicPr>
        <p:blipFill>
          <a:blip r:embed="rId3"/>
          <a:stretch/>
        </p:blipFill>
        <p:spPr>
          <a:xfrm>
            <a:off x="6701400" y="1674360"/>
            <a:ext cx="4516200" cy="3639240"/>
          </a:xfrm>
          <a:prstGeom prst="rect">
            <a:avLst/>
          </a:prstGeom>
          <a:ln>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CustomShape 1"/>
          <p:cNvSpPr/>
          <p:nvPr/>
        </p:nvSpPr>
        <p:spPr>
          <a:xfrm>
            <a:off x="335520" y="764640"/>
            <a:ext cx="10744560" cy="49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Horrible Waste Management – Example 1</a:t>
            </a:r>
            <a:endParaRPr b="0" lang="en-US" sz="2400" spc="-1" strike="noStrike">
              <a:latin typeface="Arial"/>
            </a:endParaRPr>
          </a:p>
        </p:txBody>
      </p:sp>
      <p:sp>
        <p:nvSpPr>
          <p:cNvPr id="390" name="CustomShape 2"/>
          <p:cNvSpPr/>
          <p:nvPr/>
        </p:nvSpPr>
        <p:spPr>
          <a:xfrm>
            <a:off x="263520" y="6411600"/>
            <a:ext cx="108766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u="sng">
                <a:solidFill>
                  <a:srgbClr val="0000ff"/>
                </a:solidFill>
                <a:uFillTx/>
                <a:latin typeface="DejaVu Sans"/>
                <a:ea typeface="Roboto"/>
                <a:hlinkClick r:id="rId1"/>
              </a:rPr>
              <a:t>https://www.spiegel.de/wissenschaft/technik/endlager-suche-was-wie-viel-und-wohin-damit-die-deutsche-atommuell-bilanz-a-7a153ba3-029a-4e55-adaf-3312b7427d9e</a:t>
            </a:r>
            <a:endParaRPr b="0" lang="en-US" sz="900" spc="-1" strike="noStrike">
              <a:latin typeface="Arial"/>
            </a:endParaRPr>
          </a:p>
        </p:txBody>
      </p:sp>
      <p:sp>
        <p:nvSpPr>
          <p:cNvPr id="391" name="CustomShape 3"/>
          <p:cNvSpPr/>
          <p:nvPr/>
        </p:nvSpPr>
        <p:spPr>
          <a:xfrm>
            <a:off x="335520" y="1268640"/>
            <a:ext cx="10744560" cy="503208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endParaRPr b="0" lang="en-US" sz="1800" spc="-1" strike="noStrike">
              <a:latin typeface="Arial"/>
            </a:endParaRPr>
          </a:p>
          <a:p>
            <a:pPr marL="360" algn="ctr">
              <a:lnSpc>
                <a:spcPct val="100000"/>
              </a:lnSpc>
              <a:spcBef>
                <a:spcPts val="360"/>
              </a:spcBef>
            </a:pPr>
            <a:endParaRPr b="0" lang="en-US" sz="1800" spc="-1" strike="noStrike">
              <a:latin typeface="Arial"/>
            </a:endParaRPr>
          </a:p>
          <a:p>
            <a:pPr marL="360" algn="ctr">
              <a:lnSpc>
                <a:spcPct val="100000"/>
              </a:lnSpc>
              <a:spcBef>
                <a:spcPts val="360"/>
              </a:spcBef>
            </a:pPr>
            <a:r>
              <a:rPr b="1" lang="en-US" sz="2800" spc="-1" strike="noStrike">
                <a:solidFill>
                  <a:srgbClr val="ffffff"/>
                </a:solidFill>
                <a:latin typeface="DejaVu Sans"/>
                <a:ea typeface="DejaVu Sans"/>
              </a:rPr>
              <a:t> → </a:t>
            </a:r>
            <a:r>
              <a:rPr b="1" lang="en-US" sz="2800" spc="-1" strike="noStrike">
                <a:solidFill>
                  <a:srgbClr val="ffffff"/>
                </a:solidFill>
                <a:latin typeface="DejaVu Sans"/>
                <a:ea typeface="DejaVu Sans"/>
              </a:rPr>
              <a:t>40,000 generations will have to live with the waste</a:t>
            </a:r>
            <a:endParaRPr b="0" lang="en-US" sz="2800" spc="-1" strike="noStrike">
              <a:latin typeface="Arial"/>
            </a:endParaRPr>
          </a:p>
        </p:txBody>
      </p:sp>
      <p:sp>
        <p:nvSpPr>
          <p:cNvPr id="392" name="CustomShape 4"/>
          <p:cNvSpPr/>
          <p:nvPr/>
        </p:nvSpPr>
        <p:spPr>
          <a:xfrm>
            <a:off x="865440" y="2859120"/>
            <a:ext cx="9923400" cy="18752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216000" indent="-213840" algn="ctr">
              <a:lnSpc>
                <a:spcPct val="100000"/>
              </a:lnSpc>
              <a:buClr>
                <a:srgbClr val="000000"/>
              </a:buClr>
              <a:buSzPct val="45000"/>
              <a:buFont typeface="Wingdings" charset="2"/>
              <a:buChar char=""/>
            </a:pPr>
            <a:r>
              <a:rPr b="1" lang="en-US" sz="2400" spc="-1" strike="noStrike">
                <a:solidFill>
                  <a:srgbClr val="595959"/>
                </a:solidFill>
                <a:latin typeface="DejaVu Sans"/>
                <a:ea typeface="DejaVu Sans"/>
              </a:rPr>
              <a:t>→ </a:t>
            </a:r>
            <a:r>
              <a:rPr b="1" lang="en-US" sz="2400" spc="-1" strike="noStrike">
                <a:solidFill>
                  <a:srgbClr val="595959"/>
                </a:solidFill>
                <a:latin typeface="DejaVu Sans"/>
                <a:ea typeface="DejaVu Sans"/>
              </a:rPr>
              <a:t>2 generations profited from cheap nuclear energy</a:t>
            </a:r>
            <a:endParaRPr b="0" lang="en-US" sz="2400" spc="-1" strike="noStrike">
              <a:latin typeface="Arial"/>
            </a:endParaRPr>
          </a:p>
          <a:p>
            <a:pPr algn="ctr">
              <a:lnSpc>
                <a:spcPct val="100000"/>
              </a:lnSpc>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CustomShape 1"/>
          <p:cNvSpPr/>
          <p:nvPr/>
        </p:nvSpPr>
        <p:spPr>
          <a:xfrm>
            <a:off x="335520" y="764640"/>
            <a:ext cx="10744560" cy="49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Horrible Waste Management – Example 1</a:t>
            </a:r>
            <a:endParaRPr b="0" lang="en-US" sz="2400" spc="-1" strike="noStrike">
              <a:latin typeface="Arial"/>
            </a:endParaRPr>
          </a:p>
        </p:txBody>
      </p:sp>
      <p:sp>
        <p:nvSpPr>
          <p:cNvPr id="394" name="CustomShape 2"/>
          <p:cNvSpPr/>
          <p:nvPr/>
        </p:nvSpPr>
        <p:spPr>
          <a:xfrm>
            <a:off x="335520" y="1268640"/>
            <a:ext cx="10744560" cy="503208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endParaRPr b="0" lang="en-US" sz="1800" spc="-1" strike="noStrike">
              <a:latin typeface="Arial"/>
            </a:endParaRPr>
          </a:p>
          <a:p>
            <a:pPr marL="360" algn="ctr">
              <a:lnSpc>
                <a:spcPct val="100000"/>
              </a:lnSpc>
              <a:spcBef>
                <a:spcPts val="360"/>
              </a:spcBef>
            </a:pPr>
            <a:endParaRPr b="0" lang="en-US" sz="1800" spc="-1" strike="noStrike">
              <a:latin typeface="Arial"/>
            </a:endParaRPr>
          </a:p>
          <a:p>
            <a:pPr marL="360" algn="ctr">
              <a:lnSpc>
                <a:spcPct val="100000"/>
              </a:lnSpc>
              <a:spcBef>
                <a:spcPts val="360"/>
              </a:spcBef>
            </a:pPr>
            <a:r>
              <a:rPr b="1" lang="en-US" sz="2800" spc="-1" strike="noStrike">
                <a:solidFill>
                  <a:srgbClr val="ffffff"/>
                </a:solidFill>
                <a:latin typeface="DejaVu Sans"/>
                <a:ea typeface="DejaVu Sans"/>
              </a:rPr>
              <a:t> → </a:t>
            </a:r>
            <a:r>
              <a:rPr b="1" lang="en-US" sz="2800" spc="-1" strike="noStrike">
                <a:solidFill>
                  <a:srgbClr val="ffffff"/>
                </a:solidFill>
                <a:latin typeface="DejaVu Sans"/>
                <a:ea typeface="DejaVu Sans"/>
              </a:rPr>
              <a:t>40,000 generations will have to live with the waste</a:t>
            </a:r>
            <a:endParaRPr b="0" lang="en-US" sz="2800" spc="-1" strike="noStrike">
              <a:latin typeface="Arial"/>
            </a:endParaRPr>
          </a:p>
        </p:txBody>
      </p:sp>
      <p:sp>
        <p:nvSpPr>
          <p:cNvPr id="395" name="CustomShape 3"/>
          <p:cNvSpPr/>
          <p:nvPr/>
        </p:nvSpPr>
        <p:spPr>
          <a:xfrm>
            <a:off x="865440" y="2859120"/>
            <a:ext cx="9923400" cy="18752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216000" indent="-213840" algn="ctr">
              <a:lnSpc>
                <a:spcPct val="100000"/>
              </a:lnSpc>
              <a:buClr>
                <a:srgbClr val="000000"/>
              </a:buClr>
              <a:buSzPct val="45000"/>
              <a:buFont typeface="Wingdings" charset="2"/>
              <a:buChar char=""/>
            </a:pPr>
            <a:r>
              <a:rPr b="1" lang="en-US" sz="2400" spc="-1" strike="noStrike">
                <a:solidFill>
                  <a:srgbClr val="595959"/>
                </a:solidFill>
                <a:latin typeface="DejaVu Sans"/>
                <a:ea typeface="DejaVu Sans"/>
              </a:rPr>
              <a:t>→ </a:t>
            </a:r>
            <a:r>
              <a:rPr b="1" lang="en-US" sz="2400" spc="-1" strike="noStrike">
                <a:solidFill>
                  <a:srgbClr val="595959"/>
                </a:solidFill>
                <a:latin typeface="DejaVu Sans"/>
                <a:ea typeface="DejaVu Sans"/>
              </a:rPr>
              <a:t>2 generations profited from cheap nuclear energy</a:t>
            </a:r>
            <a:endParaRPr b="0" lang="en-US" sz="2400" spc="-1" strike="noStrike">
              <a:latin typeface="Arial"/>
            </a:endParaRPr>
          </a:p>
          <a:p>
            <a:pPr marL="216000" indent="-213840" algn="ctr">
              <a:lnSpc>
                <a:spcPct val="100000"/>
              </a:lnSpc>
              <a:buClr>
                <a:srgbClr val="000000"/>
              </a:buClr>
              <a:buSzPct val="45000"/>
              <a:buFont typeface="Wingdings" charset="2"/>
              <a:buChar char=""/>
            </a:pPr>
            <a:r>
              <a:rPr b="1" lang="en-US" sz="2400" spc="-1" strike="noStrike">
                <a:solidFill>
                  <a:srgbClr val="595959"/>
                </a:solidFill>
                <a:latin typeface="DejaVu Sans"/>
                <a:ea typeface="DejaVu Sans"/>
              </a:rPr>
              <a:t>→ </a:t>
            </a:r>
            <a:r>
              <a:rPr b="1" lang="en-US" sz="2400" spc="-1" strike="noStrike">
                <a:solidFill>
                  <a:srgbClr val="595959"/>
                </a:solidFill>
                <a:latin typeface="DejaVu Sans"/>
                <a:ea typeface="DejaVu Sans"/>
              </a:rPr>
              <a:t>40,000 generation will have to live with the waste</a:t>
            </a:r>
            <a:endParaRPr b="0" lang="en-US" sz="2400" spc="-1" strike="noStrike">
              <a:latin typeface="Arial"/>
            </a:endParaRPr>
          </a:p>
        </p:txBody>
      </p:sp>
      <p:sp>
        <p:nvSpPr>
          <p:cNvPr id="396" name="CustomShape 4"/>
          <p:cNvSpPr/>
          <p:nvPr/>
        </p:nvSpPr>
        <p:spPr>
          <a:xfrm>
            <a:off x="263520" y="6411600"/>
            <a:ext cx="108766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u="sng">
                <a:solidFill>
                  <a:srgbClr val="0000ff"/>
                </a:solidFill>
                <a:uFillTx/>
                <a:latin typeface="DejaVu Sans"/>
                <a:ea typeface="Roboto"/>
                <a:hlinkClick r:id="rId1"/>
              </a:rPr>
              <a:t>https://www.spiegel.de/wissenschaft/technik/endlager-suche-was-wie-viel-und-wohin-damit-die-deutsche-atommuell-bilanz-a-7a153ba3-029a-4e55-adaf-3312b7427d9e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CustomShape 1"/>
          <p:cNvSpPr/>
          <p:nvPr/>
        </p:nvSpPr>
        <p:spPr>
          <a:xfrm>
            <a:off x="335520" y="764640"/>
            <a:ext cx="10744560" cy="49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Horrible Waste Management – Example 2</a:t>
            </a:r>
            <a:endParaRPr b="0" lang="en-US" sz="2400" spc="-1" strike="noStrike">
              <a:latin typeface="Arial"/>
            </a:endParaRPr>
          </a:p>
        </p:txBody>
      </p:sp>
      <p:pic>
        <p:nvPicPr>
          <p:cNvPr id="398" name="" descr=""/>
          <p:cNvPicPr/>
          <p:nvPr/>
        </p:nvPicPr>
        <p:blipFill>
          <a:blip r:embed="rId1"/>
          <a:stretch/>
        </p:blipFill>
        <p:spPr>
          <a:xfrm>
            <a:off x="2514600" y="1734840"/>
            <a:ext cx="5303160" cy="3976560"/>
          </a:xfrm>
          <a:prstGeom prst="rect">
            <a:avLst/>
          </a:prstGeom>
          <a:ln>
            <a:noFill/>
          </a:ln>
        </p:spPr>
      </p:pic>
      <p:sp>
        <p:nvSpPr>
          <p:cNvPr id="399" name="CustomShape 2"/>
          <p:cNvSpPr/>
          <p:nvPr/>
        </p:nvSpPr>
        <p:spPr>
          <a:xfrm>
            <a:off x="263520" y="6051600"/>
            <a:ext cx="108766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"Pollution Plastique" by Mouenthias is licensed with CC BY-SA 4.0. To view a copy of this license, visit </a:t>
            </a:r>
            <a:r>
              <a:rPr b="0" lang="en-US" sz="900" spc="-1" strike="noStrike" u="sng">
                <a:solidFill>
                  <a:srgbClr val="0000ff"/>
                </a:solidFill>
                <a:uFillTx/>
                <a:latin typeface="Roboto"/>
                <a:ea typeface="Roboto"/>
                <a:hlinkClick r:id="rId2"/>
              </a:rPr>
              <a:t>https://creativecommons.org/licenses/by-sa/4.0/</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CustomShape 1"/>
          <p:cNvSpPr/>
          <p:nvPr/>
        </p:nvSpPr>
        <p:spPr>
          <a:xfrm>
            <a:off x="335520" y="764640"/>
            <a:ext cx="10744560" cy="49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Horrible Waste Management – Example 2</a:t>
            </a:r>
            <a:endParaRPr b="0" lang="en-US" sz="2400" spc="-1" strike="noStrike">
              <a:latin typeface="Arial"/>
            </a:endParaRPr>
          </a:p>
        </p:txBody>
      </p:sp>
      <p:sp>
        <p:nvSpPr>
          <p:cNvPr id="401" name="CustomShape 2"/>
          <p:cNvSpPr/>
          <p:nvPr/>
        </p:nvSpPr>
        <p:spPr>
          <a:xfrm>
            <a:off x="263520" y="6411600"/>
            <a:ext cx="74149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Wijnand de Wit and Nathan Bigaud for the WWF (2019) – No Plastic in Nature: </a:t>
            </a:r>
            <a:r>
              <a:rPr b="0" lang="en-US" sz="900" spc="-1" strike="noStrike">
                <a:solidFill>
                  <a:srgbClr val="a6a6a6"/>
                </a:solidFill>
                <a:latin typeface="Roboto"/>
                <a:ea typeface="Roboto"/>
              </a:rPr>
              <a:t>Assessing Plastic Ingestion from Nature to People.</a:t>
            </a:r>
            <a:r>
              <a:rPr b="0" lang="de-DE" sz="900" spc="-1" strike="noStrike">
                <a:solidFill>
                  <a:srgbClr val="a6a6a6"/>
                </a:solidFill>
                <a:latin typeface="Roboto"/>
                <a:ea typeface="Roboto"/>
              </a:rPr>
              <a:t> </a:t>
            </a:r>
            <a:endParaRPr b="0" lang="en-US" sz="900" spc="-1" strike="noStrike">
              <a:latin typeface="Arial"/>
            </a:endParaRPr>
          </a:p>
        </p:txBody>
      </p:sp>
      <p:sp>
        <p:nvSpPr>
          <p:cNvPr id="402" name="CustomShape 3"/>
          <p:cNvSpPr/>
          <p:nvPr/>
        </p:nvSpPr>
        <p:spPr>
          <a:xfrm>
            <a:off x="335520" y="1268280"/>
            <a:ext cx="2881080" cy="503208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22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We are consuming about 2000 tiny pieces of plastic every week.</a:t>
            </a:r>
            <a:endParaRPr b="0" lang="en-US" sz="1800" spc="-1" strike="noStrike">
              <a:latin typeface="Arial"/>
            </a:endParaRPr>
          </a:p>
          <a:p>
            <a:pPr>
              <a:lnSpc>
                <a:spcPct val="100000"/>
              </a:lnSpc>
              <a:spcBef>
                <a:spcPts val="360"/>
              </a:spcBef>
            </a:pPr>
            <a:endParaRPr b="0" lang="en-US" sz="1800" spc="-1" strike="noStrike">
              <a:latin typeface="Arial"/>
            </a:endParaRPr>
          </a:p>
          <a:p>
            <a:pPr marL="360">
              <a:lnSpc>
                <a:spcPct val="100000"/>
              </a:lnSpc>
              <a:spcBef>
                <a:spcPts val="360"/>
              </a:spcBef>
            </a:pPr>
            <a:r>
              <a:rPr b="0" lang="en-US" sz="1800" spc="-1" strike="noStrike">
                <a:solidFill>
                  <a:srgbClr val="ffffff"/>
                </a:solidFill>
                <a:latin typeface="DejaVu Sans"/>
                <a:ea typeface="DejaVu Sans"/>
              </a:rPr>
              <a:t>That is a credit card every week!</a:t>
            </a: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That’s approximately 21 grams a month, or just over 250 grams a year.</a:t>
            </a:r>
            <a:endParaRPr b="0" lang="en-US" sz="1800" spc="-1" strike="noStrike">
              <a:latin typeface="Arial"/>
            </a:endParaRPr>
          </a:p>
        </p:txBody>
      </p:sp>
      <p:pic>
        <p:nvPicPr>
          <p:cNvPr id="403" name="" descr=""/>
          <p:cNvPicPr/>
          <p:nvPr/>
        </p:nvPicPr>
        <p:blipFill>
          <a:blip r:embed="rId1"/>
          <a:stretch/>
        </p:blipFill>
        <p:spPr>
          <a:xfrm>
            <a:off x="4669560" y="1734840"/>
            <a:ext cx="5303160" cy="3976560"/>
          </a:xfrm>
          <a:prstGeom prst="rect">
            <a:avLst/>
          </a:prstGeom>
          <a:ln>
            <a:noFill/>
          </a:ln>
        </p:spPr>
      </p:pic>
      <p:sp>
        <p:nvSpPr>
          <p:cNvPr id="404" name="CustomShape 4"/>
          <p:cNvSpPr/>
          <p:nvPr/>
        </p:nvSpPr>
        <p:spPr>
          <a:xfrm>
            <a:off x="263520" y="6051600"/>
            <a:ext cx="108766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"Pollution Plastique" by Mouenthias is licensed with CC BY-SA 4.0. To view a copy of this license, visit </a:t>
            </a:r>
            <a:r>
              <a:rPr b="0" lang="en-US" sz="900" spc="-1" strike="noStrike" u="sng">
                <a:solidFill>
                  <a:srgbClr val="0000ff"/>
                </a:solidFill>
                <a:uFillTx/>
                <a:latin typeface="Roboto"/>
                <a:ea typeface="Roboto"/>
                <a:hlinkClick r:id="rId2"/>
              </a:rPr>
              <a:t>https://creativecommons.org/licenses/by-sa/4.0/</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Question 2 </a:t>
            </a:r>
            <a:endParaRPr b="0" lang="en-US" sz="2400" spc="-1" strike="noStrike">
              <a:latin typeface="Arial"/>
            </a:endParaRPr>
          </a:p>
        </p:txBody>
      </p:sp>
      <p:sp>
        <p:nvSpPr>
          <p:cNvPr id="200" name="CustomShape 2"/>
          <p:cNvSpPr/>
          <p:nvPr/>
        </p:nvSpPr>
        <p:spPr>
          <a:xfrm>
            <a:off x="335520" y="1268280"/>
            <a:ext cx="10744200" cy="50317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68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Are you involved in any climate change or sustainability movement / organization / party / etc. – if yes, which one?</a:t>
            </a:r>
            <a:endParaRPr b="0" lang="en-US" sz="1800" spc="-1" strike="noStrike">
              <a:latin typeface="Arial"/>
            </a:endParaRPr>
          </a:p>
          <a:p>
            <a:pPr>
              <a:lnSpc>
                <a:spcPct val="100000"/>
              </a:lnSpc>
              <a:spcBef>
                <a:spcPts val="360"/>
              </a:spcBef>
            </a:pPr>
            <a:endParaRPr b="0" lang="en-US" sz="1800" spc="-1" strike="noStrike">
              <a:latin typeface="Arial"/>
            </a:endParaRPr>
          </a:p>
          <a:p>
            <a:pPr lvl="1" marL="432000" indent="-2116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 → Type “no”</a:t>
            </a:r>
            <a:endParaRPr b="0" lang="en-US" sz="1800" spc="-1" strike="noStrike">
              <a:latin typeface="Arial"/>
            </a:endParaRPr>
          </a:p>
          <a:p>
            <a:pPr lvl="1" marL="432000" indent="-2116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Yes? → Type the name/abbreviation, e.g., “XR” (Extinction Rebellion), “FF” (Fridays for Future),  etc.</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CustomShape 1"/>
          <p:cNvSpPr/>
          <p:nvPr/>
        </p:nvSpPr>
        <p:spPr>
          <a:xfrm>
            <a:off x="335520" y="764640"/>
            <a:ext cx="10744560" cy="49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Horrible Waste Management – Example 2</a:t>
            </a:r>
            <a:endParaRPr b="0" lang="en-US" sz="2400" spc="-1" strike="noStrike">
              <a:latin typeface="Arial"/>
            </a:endParaRPr>
          </a:p>
        </p:txBody>
      </p:sp>
      <p:sp>
        <p:nvSpPr>
          <p:cNvPr id="406" name="CustomShape 2"/>
          <p:cNvSpPr/>
          <p:nvPr/>
        </p:nvSpPr>
        <p:spPr>
          <a:xfrm>
            <a:off x="263520" y="6411600"/>
            <a:ext cx="74149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Wijnand de Wit and Nathan Bigaud for the WWF (2019) – No Plastic in Nature: </a:t>
            </a:r>
            <a:r>
              <a:rPr b="0" lang="en-US" sz="900" spc="-1" strike="noStrike">
                <a:solidFill>
                  <a:srgbClr val="a6a6a6"/>
                </a:solidFill>
                <a:latin typeface="Roboto"/>
                <a:ea typeface="Roboto"/>
              </a:rPr>
              <a:t>Assessing Plastic Ingestion from Nature to People.</a:t>
            </a:r>
            <a:r>
              <a:rPr b="0" lang="de-DE" sz="900" spc="-1" strike="noStrike">
                <a:solidFill>
                  <a:srgbClr val="a6a6a6"/>
                </a:solidFill>
                <a:latin typeface="Roboto"/>
                <a:ea typeface="Roboto"/>
              </a:rPr>
              <a:t> </a:t>
            </a:r>
            <a:endParaRPr b="0" lang="en-US" sz="900" spc="-1" strike="noStrike">
              <a:latin typeface="Arial"/>
            </a:endParaRPr>
          </a:p>
        </p:txBody>
      </p:sp>
      <p:sp>
        <p:nvSpPr>
          <p:cNvPr id="407" name="CustomShape 3"/>
          <p:cNvSpPr/>
          <p:nvPr/>
        </p:nvSpPr>
        <p:spPr>
          <a:xfrm>
            <a:off x="335520" y="1268280"/>
            <a:ext cx="2881080" cy="503208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22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We are consuming about 2000 tiny pieces of plastic every week.</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922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That is a credit card every week!</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922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That’s approximately 21 grams a month, or just over 250 grams a year.</a:t>
            </a:r>
            <a:endParaRPr b="0" lang="en-US" sz="1800" spc="-1" strike="noStrike">
              <a:latin typeface="Arial"/>
            </a:endParaRPr>
          </a:p>
        </p:txBody>
      </p:sp>
      <p:pic>
        <p:nvPicPr>
          <p:cNvPr id="408" name="" descr=""/>
          <p:cNvPicPr/>
          <p:nvPr/>
        </p:nvPicPr>
        <p:blipFill>
          <a:blip r:embed="rId1"/>
          <a:stretch/>
        </p:blipFill>
        <p:spPr>
          <a:xfrm>
            <a:off x="4669200" y="1734840"/>
            <a:ext cx="5303160" cy="3976560"/>
          </a:xfrm>
          <a:prstGeom prst="rect">
            <a:avLst/>
          </a:prstGeom>
          <a:ln>
            <a:noFill/>
          </a:ln>
        </p:spPr>
      </p:pic>
      <p:sp>
        <p:nvSpPr>
          <p:cNvPr id="409" name="CustomShape 4"/>
          <p:cNvSpPr/>
          <p:nvPr/>
        </p:nvSpPr>
        <p:spPr>
          <a:xfrm>
            <a:off x="263520" y="6051600"/>
            <a:ext cx="108766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"Pollution Plastique" by Mouenthias is licensed with CC BY-SA 4.0. To view a copy of this license, visit https://creativecommons.org/licenses/by-sa/4.0/ </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CustomShape 1"/>
          <p:cNvSpPr/>
          <p:nvPr/>
        </p:nvSpPr>
        <p:spPr>
          <a:xfrm>
            <a:off x="335520" y="764640"/>
            <a:ext cx="10744560" cy="49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Horrible Waste Management – Example 2</a:t>
            </a:r>
            <a:endParaRPr b="0" lang="en-US" sz="2400" spc="-1" strike="noStrike">
              <a:latin typeface="Arial"/>
            </a:endParaRPr>
          </a:p>
        </p:txBody>
      </p:sp>
      <p:sp>
        <p:nvSpPr>
          <p:cNvPr id="411" name="CustomShape 2"/>
          <p:cNvSpPr/>
          <p:nvPr/>
        </p:nvSpPr>
        <p:spPr>
          <a:xfrm>
            <a:off x="263520" y="6411600"/>
            <a:ext cx="74149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Figure adapted from: Ellen MacArthur Foundation (2016) – </a:t>
            </a:r>
            <a:r>
              <a:rPr b="0" lang="en-US" sz="900" spc="-1" strike="noStrike">
                <a:solidFill>
                  <a:srgbClr val="a6a6a6"/>
                </a:solidFill>
                <a:latin typeface="Roboto"/>
                <a:ea typeface="Roboto"/>
              </a:rPr>
              <a:t>THE NEW PLASTICS ECONOMY</a:t>
            </a:r>
            <a:endParaRPr b="0" lang="en-US" sz="900" spc="-1" strike="noStrike">
              <a:latin typeface="Arial"/>
            </a:endParaRPr>
          </a:p>
        </p:txBody>
      </p:sp>
      <p:sp>
        <p:nvSpPr>
          <p:cNvPr id="412" name="CustomShape 3"/>
          <p:cNvSpPr/>
          <p:nvPr/>
        </p:nvSpPr>
        <p:spPr>
          <a:xfrm>
            <a:off x="335520" y="1232640"/>
            <a:ext cx="10744560" cy="49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1800" spc="-1" strike="noStrike">
                <a:solidFill>
                  <a:srgbClr val="000000"/>
                </a:solidFill>
                <a:latin typeface="DejaVu Sans"/>
                <a:ea typeface="DejaVu Sans"/>
              </a:rPr>
              <a:t>Global Flows of Plastic Packaging Materials in 2013</a:t>
            </a:r>
            <a:endParaRPr b="0" lang="en-US" sz="1800" spc="-1" strike="noStrike">
              <a:latin typeface="Arial"/>
            </a:endParaRPr>
          </a:p>
        </p:txBody>
      </p:sp>
      <p:pic>
        <p:nvPicPr>
          <p:cNvPr id="413" name="" descr=""/>
          <p:cNvPicPr/>
          <p:nvPr/>
        </p:nvPicPr>
        <p:blipFill>
          <a:blip r:embed="rId1"/>
          <a:stretch/>
        </p:blipFill>
        <p:spPr>
          <a:xfrm>
            <a:off x="2583000" y="914400"/>
            <a:ext cx="7125480" cy="5751720"/>
          </a:xfrm>
          <a:prstGeom prst="rect">
            <a:avLst/>
          </a:prstGeom>
          <a:ln>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CustomShape 1"/>
          <p:cNvSpPr/>
          <p:nvPr/>
        </p:nvSpPr>
        <p:spPr>
          <a:xfrm>
            <a:off x="335520" y="764640"/>
            <a:ext cx="10744560" cy="49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Horrible Waste Management – Example 2</a:t>
            </a:r>
            <a:endParaRPr b="0" lang="en-US" sz="2400" spc="-1" strike="noStrike">
              <a:latin typeface="Arial"/>
            </a:endParaRPr>
          </a:p>
        </p:txBody>
      </p:sp>
      <p:sp>
        <p:nvSpPr>
          <p:cNvPr id="415" name="CustomShape 2"/>
          <p:cNvSpPr/>
          <p:nvPr/>
        </p:nvSpPr>
        <p:spPr>
          <a:xfrm>
            <a:off x="263520" y="6411600"/>
            <a:ext cx="74149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Figure adapted from: Ellen MacArthur Foundation (2016) – </a:t>
            </a:r>
            <a:r>
              <a:rPr b="0" lang="en-US" sz="900" spc="-1" strike="noStrike">
                <a:solidFill>
                  <a:srgbClr val="a6a6a6"/>
                </a:solidFill>
                <a:latin typeface="Roboto"/>
                <a:ea typeface="Roboto"/>
              </a:rPr>
              <a:t>THE NEW PLASTICS ECONOMY</a:t>
            </a:r>
            <a:endParaRPr b="0" lang="en-US" sz="900" spc="-1" strike="noStrike">
              <a:latin typeface="Arial"/>
            </a:endParaRPr>
          </a:p>
        </p:txBody>
      </p:sp>
      <p:sp>
        <p:nvSpPr>
          <p:cNvPr id="416" name="CustomShape 3"/>
          <p:cNvSpPr/>
          <p:nvPr/>
        </p:nvSpPr>
        <p:spPr>
          <a:xfrm>
            <a:off x="335520" y="1268280"/>
            <a:ext cx="2881080" cy="503208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22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2050, there will be more plastic than fish in the ocean (by weight)</a:t>
            </a:r>
            <a:r>
              <a:rPr b="0" lang="en-US" sz="1800" spc="-1" strike="noStrike">
                <a:solidFill>
                  <a:srgbClr val="ffffff"/>
                </a:solidFill>
                <a:latin typeface="DejaVu Sans"/>
                <a:ea typeface="DejaVu Sans"/>
              </a:rPr>
              <a:t> is a credit card every week!</a:t>
            </a:r>
            <a:endParaRPr b="0" lang="en-US" sz="1800" spc="-1" strike="noStrike">
              <a:latin typeface="Arial"/>
            </a:endParaRPr>
          </a:p>
          <a:p>
            <a:pPr>
              <a:lnSpc>
                <a:spcPct val="100000"/>
              </a:lnSpc>
              <a:spcBef>
                <a:spcPts val="360"/>
              </a:spcBef>
            </a:pPr>
            <a:endParaRPr b="0" lang="en-US" sz="1800" spc="-1" strike="noStrike">
              <a:latin typeface="Arial"/>
            </a:endParaRPr>
          </a:p>
          <a:p>
            <a:pPr marL="36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That’s approximately 21 grams a month, or just over 250 grams a year.</a:t>
            </a:r>
            <a:endParaRPr b="0" lang="en-US" sz="1800" spc="-1" strike="noStrike">
              <a:latin typeface="Arial"/>
            </a:endParaRPr>
          </a:p>
        </p:txBody>
      </p:sp>
      <p:pic>
        <p:nvPicPr>
          <p:cNvPr id="417" name="" descr=""/>
          <p:cNvPicPr/>
          <p:nvPr/>
        </p:nvPicPr>
        <p:blipFill>
          <a:blip r:embed="rId1"/>
          <a:stretch/>
        </p:blipFill>
        <p:spPr>
          <a:xfrm>
            <a:off x="2583000" y="914400"/>
            <a:ext cx="7125480" cy="5751720"/>
          </a:xfrm>
          <a:prstGeom prst="rect">
            <a:avLst/>
          </a:prstGeom>
          <a:ln>
            <a:noFill/>
          </a:ln>
        </p:spPr>
      </p:pic>
      <p:sp>
        <p:nvSpPr>
          <p:cNvPr id="418" name="CustomShape 4"/>
          <p:cNvSpPr/>
          <p:nvPr/>
        </p:nvSpPr>
        <p:spPr>
          <a:xfrm>
            <a:off x="335520" y="1232640"/>
            <a:ext cx="10744560" cy="49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1800" spc="-1" strike="noStrike">
                <a:solidFill>
                  <a:srgbClr val="000000"/>
                </a:solidFill>
                <a:latin typeface="DejaVu Sans"/>
                <a:ea typeface="DejaVu Sans"/>
              </a:rPr>
              <a:t>Global Flows of Plastic Packaging Materials in 2013</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CustomShape 1"/>
          <p:cNvSpPr/>
          <p:nvPr/>
        </p:nvSpPr>
        <p:spPr>
          <a:xfrm>
            <a:off x="335520" y="764640"/>
            <a:ext cx="10744560" cy="49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The Limits to Recycling</a:t>
            </a:r>
            <a:endParaRPr b="0" lang="en-US" sz="2400" spc="-1" strike="noStrike">
              <a:latin typeface="Arial"/>
            </a:endParaRPr>
          </a:p>
        </p:txBody>
      </p:sp>
      <p:sp>
        <p:nvSpPr>
          <p:cNvPr id="420" name="CustomShape 2"/>
          <p:cNvSpPr/>
          <p:nvPr/>
        </p:nvSpPr>
        <p:spPr>
          <a:xfrm>
            <a:off x="335520" y="1268280"/>
            <a:ext cx="10635120" cy="50320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72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Recycling often requires a lot of energy</a:t>
            </a:r>
            <a:endParaRPr b="0" lang="en-US" sz="1800" spc="-1" strike="noStrike">
              <a:latin typeface="Arial"/>
            </a:endParaRPr>
          </a:p>
          <a:p>
            <a:pPr marL="195120" indent="-1872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Some materials cannot be recycled at all (yet)</a:t>
            </a:r>
            <a:endParaRPr b="0" lang="en-US" sz="1800" spc="-1" strike="noStrike">
              <a:latin typeface="Arial"/>
            </a:endParaRPr>
          </a:p>
          <a:p>
            <a:pPr marL="195120" indent="-1872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Impurities are challenging</a:t>
            </a:r>
            <a:endParaRPr b="0" lang="en-US" sz="1800" spc="-1" strike="noStrike">
              <a:latin typeface="Arial"/>
            </a:endParaRPr>
          </a:p>
          <a:p>
            <a:pPr marL="195120" indent="-1872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Often requires a lot of manual labor</a:t>
            </a:r>
            <a:endParaRPr b="0" lang="en-US" sz="1800" spc="-1" strike="noStrike">
              <a:latin typeface="Arial"/>
            </a:endParaRPr>
          </a:p>
          <a:p>
            <a:pPr marL="195120" indent="-1872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Recycled material often with lower quality than input material</a:t>
            </a:r>
            <a:endParaRPr b="0" lang="en-US" sz="1800" spc="-1" strike="noStrike">
              <a:latin typeface="Arial"/>
            </a:endParaRPr>
          </a:p>
          <a:p>
            <a:pPr marL="195120" indent="-1872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False sense of safety!</a:t>
            </a:r>
            <a:endParaRPr b="0" lang="en-US" sz="1800" spc="-1" strike="noStrike">
              <a:latin typeface="Arial"/>
            </a:endParaRPr>
          </a:p>
          <a:p>
            <a:pPr>
              <a:lnSpc>
                <a:spcPct val="100000"/>
              </a:lnSpc>
              <a:spcBef>
                <a:spcPts val="360"/>
              </a:spcBef>
            </a:pPr>
            <a:endParaRPr b="0" lang="en-US" sz="1800" spc="-1" strike="noStrike">
              <a:latin typeface="Arial"/>
            </a:endParaRPr>
          </a:p>
          <a:p>
            <a:pPr algn="ctr">
              <a:lnSpc>
                <a:spcPct val="100000"/>
              </a:lnSpc>
              <a:spcBef>
                <a:spcPts val="360"/>
              </a:spcBef>
            </a:pPr>
            <a:r>
              <a:rPr b="1" lang="en-US" sz="1800" spc="-1" strike="noStrike">
                <a:solidFill>
                  <a:srgbClr val="000000"/>
                </a:solidFill>
                <a:latin typeface="DejaVu Sans"/>
                <a:ea typeface="DejaVu Sans"/>
              </a:rPr>
              <a:t>I am </a:t>
            </a:r>
            <a:r>
              <a:rPr b="1" lang="en-US" sz="1800" spc="-1" strike="noStrike" u="sng">
                <a:solidFill>
                  <a:srgbClr val="000000"/>
                </a:solidFill>
                <a:uFillTx/>
                <a:latin typeface="DejaVu Sans"/>
                <a:ea typeface="DejaVu Sans"/>
              </a:rPr>
              <a:t>not</a:t>
            </a:r>
            <a:r>
              <a:rPr b="1" lang="en-US" sz="1800" spc="-1" strike="noStrike">
                <a:solidFill>
                  <a:srgbClr val="000000"/>
                </a:solidFill>
                <a:latin typeface="DejaVu Sans"/>
                <a:ea typeface="DejaVu Sans"/>
              </a:rPr>
              <a:t> saying you should stop recycling!</a:t>
            </a:r>
            <a:endParaRPr b="0" lang="en-US" sz="1800" spc="-1" strike="noStrike">
              <a:latin typeface="Arial"/>
            </a:endParaRPr>
          </a:p>
          <a:p>
            <a:pPr algn="ctr">
              <a:lnSpc>
                <a:spcPct val="100000"/>
              </a:lnSpc>
              <a:spcBef>
                <a:spcPts val="360"/>
              </a:spcBef>
            </a:pPr>
            <a:r>
              <a:rPr b="1" lang="en-US" sz="1800" spc="-1" strike="noStrike">
                <a:solidFill>
                  <a:srgbClr val="000000"/>
                </a:solidFill>
                <a:latin typeface="DejaVu Sans"/>
                <a:ea typeface="DejaVu Sans"/>
              </a:rPr>
              <a:t> </a:t>
            </a:r>
            <a:endParaRPr b="0" lang="en-US" sz="1800" spc="-1" strike="noStrike">
              <a:latin typeface="Arial"/>
            </a:endParaRPr>
          </a:p>
          <a:p>
            <a:pPr algn="ct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Recycling is great but it is better to make sure that we do not have to recycle anything.</a:t>
            </a:r>
            <a:endParaRPr b="0" lang="en-US" sz="1800" spc="-1" strike="noStrike">
              <a:latin typeface="Arial"/>
            </a:endParaRPr>
          </a:p>
          <a:p>
            <a:pPr algn="ct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Buying less (e.g., only the essentials) is way more effective.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CustomShape 1"/>
          <p:cNvSpPr/>
          <p:nvPr/>
        </p:nvSpPr>
        <p:spPr>
          <a:xfrm>
            <a:off x="335520" y="764640"/>
            <a:ext cx="10744560" cy="49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The Limits to Recycling</a:t>
            </a:r>
            <a:endParaRPr b="0" lang="en-US" sz="2400" spc="-1" strike="noStrike">
              <a:latin typeface="Arial"/>
            </a:endParaRPr>
          </a:p>
        </p:txBody>
      </p:sp>
      <p:sp>
        <p:nvSpPr>
          <p:cNvPr id="422" name="CustomShape 2"/>
          <p:cNvSpPr/>
          <p:nvPr/>
        </p:nvSpPr>
        <p:spPr>
          <a:xfrm>
            <a:off x="335520" y="1268280"/>
            <a:ext cx="10635120" cy="50320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72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Recycling often requires a lot of energy</a:t>
            </a:r>
            <a:endParaRPr b="0" lang="en-US" sz="1800" spc="-1" strike="noStrike">
              <a:latin typeface="Arial"/>
            </a:endParaRPr>
          </a:p>
          <a:p>
            <a:pPr marL="195120" indent="-1872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Some materials cannot be recycled at all (yet)</a:t>
            </a:r>
            <a:endParaRPr b="0" lang="en-US" sz="1800" spc="-1" strike="noStrike">
              <a:latin typeface="Arial"/>
            </a:endParaRPr>
          </a:p>
          <a:p>
            <a:pPr marL="195120" indent="-1872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Impurities are challenging</a:t>
            </a:r>
            <a:endParaRPr b="0" lang="en-US" sz="1800" spc="-1" strike="noStrike">
              <a:latin typeface="Arial"/>
            </a:endParaRPr>
          </a:p>
          <a:p>
            <a:pPr marL="195120" indent="-1872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Often requires a lot of manual labor</a:t>
            </a:r>
            <a:endParaRPr b="0" lang="en-US" sz="1800" spc="-1" strike="noStrike">
              <a:latin typeface="Arial"/>
            </a:endParaRPr>
          </a:p>
          <a:p>
            <a:pPr marL="195120" indent="-1872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Recycled material often with lower quality than input material</a:t>
            </a:r>
            <a:endParaRPr b="0" lang="en-US" sz="1800" spc="-1" strike="noStrike">
              <a:latin typeface="Arial"/>
            </a:endParaRPr>
          </a:p>
          <a:p>
            <a:pPr marL="195120" indent="-18720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False sense of safety!</a:t>
            </a:r>
            <a:endParaRPr b="0" lang="en-US" sz="1800" spc="-1" strike="noStrike">
              <a:latin typeface="Arial"/>
            </a:endParaRPr>
          </a:p>
          <a:p>
            <a:pPr>
              <a:lnSpc>
                <a:spcPct val="100000"/>
              </a:lnSpc>
              <a:spcBef>
                <a:spcPts val="360"/>
              </a:spcBef>
            </a:pPr>
            <a:endParaRPr b="0" lang="en-US" sz="1800" spc="-1" strike="noStrike">
              <a:latin typeface="Arial"/>
            </a:endParaRPr>
          </a:p>
          <a:p>
            <a:pPr algn="ctr">
              <a:lnSpc>
                <a:spcPct val="100000"/>
              </a:lnSpc>
              <a:spcBef>
                <a:spcPts val="360"/>
              </a:spcBef>
            </a:pPr>
            <a:r>
              <a:rPr b="1" lang="en-US" sz="1800" spc="-1" strike="noStrike">
                <a:solidFill>
                  <a:srgbClr val="000000"/>
                </a:solidFill>
                <a:latin typeface="DejaVu Sans"/>
                <a:ea typeface="DejaVu Sans"/>
              </a:rPr>
              <a:t>I am </a:t>
            </a:r>
            <a:r>
              <a:rPr b="1" lang="en-US" sz="1800" spc="-1" strike="noStrike" u="sng">
                <a:solidFill>
                  <a:srgbClr val="000000"/>
                </a:solidFill>
                <a:uFillTx/>
                <a:latin typeface="DejaVu Sans"/>
                <a:ea typeface="DejaVu Sans"/>
              </a:rPr>
              <a:t>not</a:t>
            </a:r>
            <a:r>
              <a:rPr b="1" lang="en-US" sz="1800" spc="-1" strike="noStrike">
                <a:solidFill>
                  <a:srgbClr val="000000"/>
                </a:solidFill>
                <a:latin typeface="DejaVu Sans"/>
                <a:ea typeface="DejaVu Sans"/>
              </a:rPr>
              <a:t> saying you should stop recycling!</a:t>
            </a:r>
            <a:endParaRPr b="0" lang="en-US" sz="1800" spc="-1" strike="noStrike">
              <a:latin typeface="Arial"/>
            </a:endParaRPr>
          </a:p>
          <a:p>
            <a:pPr algn="ctr">
              <a:lnSpc>
                <a:spcPct val="100000"/>
              </a:lnSpc>
              <a:spcBef>
                <a:spcPts val="360"/>
              </a:spcBef>
            </a:pPr>
            <a:r>
              <a:rPr b="1" lang="en-US" sz="1800" spc="-1" strike="noStrike">
                <a:solidFill>
                  <a:srgbClr val="000000"/>
                </a:solidFill>
                <a:latin typeface="DejaVu Sans"/>
                <a:ea typeface="DejaVu Sans"/>
              </a:rPr>
              <a:t> </a:t>
            </a:r>
            <a:endParaRPr b="0" lang="en-US" sz="1800" spc="-1" strike="noStrike">
              <a:latin typeface="Arial"/>
            </a:endParaRPr>
          </a:p>
          <a:p>
            <a:pPr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Recycling is great but it is better to make sure that we do not have to recycle anything.</a:t>
            </a:r>
            <a:endParaRPr b="0" lang="en-US" sz="1800" spc="-1" strike="noStrike">
              <a:latin typeface="Arial"/>
            </a:endParaRPr>
          </a:p>
          <a:p>
            <a:pPr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Buying less (e.g., only the essentials) is way more effective.</a:t>
            </a:r>
            <a:endParaRPr b="0" lang="en-US" sz="1800" spc="-1" strike="noStrike">
              <a:latin typeface="Arial"/>
            </a:endParaRPr>
          </a:p>
        </p:txBody>
      </p:sp>
      <p:sp>
        <p:nvSpPr>
          <p:cNvPr id="423" name="CustomShape 3"/>
          <p:cNvSpPr/>
          <p:nvPr/>
        </p:nvSpPr>
        <p:spPr>
          <a:xfrm>
            <a:off x="335520" y="5943600"/>
            <a:ext cx="3472560" cy="10864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i="1" lang="en-US" sz="1500" spc="-1" strike="noStrike">
                <a:solidFill>
                  <a:srgbClr val="000000"/>
                </a:solidFill>
                <a:latin typeface="DejaVu Sans"/>
                <a:ea typeface="DejaVu Sans"/>
              </a:rPr>
              <a:t>“</a:t>
            </a:r>
            <a:r>
              <a:rPr b="0" i="1" lang="en-US" sz="1500" spc="-1" strike="noStrike">
                <a:solidFill>
                  <a:srgbClr val="000000"/>
                </a:solidFill>
                <a:latin typeface="DejaVu Sans"/>
                <a:ea typeface="DejaVu Sans"/>
              </a:rPr>
              <a:t>We buy things we don't need, to impress people we don't like.” - Tyler Durden / Chuck Palahniuk</a:t>
            </a:r>
            <a:endParaRPr b="0" lang="en-US" sz="1500" spc="-1" strike="noStrike">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CustomShape 1"/>
          <p:cNvSpPr/>
          <p:nvPr/>
        </p:nvSpPr>
        <p:spPr>
          <a:xfrm>
            <a:off x="335520" y="764640"/>
            <a:ext cx="10744560" cy="49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Waste Management</a:t>
            </a:r>
            <a:endParaRPr b="0" lang="en-US" sz="2400" spc="-1" strike="noStrike">
              <a:latin typeface="Arial"/>
            </a:endParaRPr>
          </a:p>
          <a:p>
            <a:pPr>
              <a:lnSpc>
                <a:spcPct val="100000"/>
              </a:lnSpc>
            </a:pPr>
            <a:endParaRPr b="0" lang="en-US" sz="2400" spc="-1" strike="noStrike">
              <a:latin typeface="Arial"/>
            </a:endParaRPr>
          </a:p>
        </p:txBody>
      </p:sp>
      <p:sp>
        <p:nvSpPr>
          <p:cNvPr id="425" name="CustomShape 2"/>
          <p:cNvSpPr/>
          <p:nvPr/>
        </p:nvSpPr>
        <p:spPr>
          <a:xfrm>
            <a:off x="335520" y="1268640"/>
            <a:ext cx="10744560" cy="503208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1" lang="en-US" sz="2800" spc="-1" strike="noStrike">
                <a:solidFill>
                  <a:srgbClr val="595959"/>
                </a:solidFill>
                <a:latin typeface="DejaVu Sans"/>
                <a:ea typeface="DejaVu Sans"/>
              </a:rPr>
              <a:t>Waste = Inefficiency</a:t>
            </a:r>
            <a:endParaRPr b="0" lang="en-US" sz="2800" spc="-1" strike="noStrike">
              <a:latin typeface="Arial"/>
            </a:endParaRPr>
          </a:p>
        </p:txBody>
      </p:sp>
      <p:sp>
        <p:nvSpPr>
          <p:cNvPr id="426" name="CustomShape 3"/>
          <p:cNvSpPr/>
          <p:nvPr/>
        </p:nvSpPr>
        <p:spPr>
          <a:xfrm>
            <a:off x="3526920" y="2859120"/>
            <a:ext cx="4347360" cy="18752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CustomShape 1"/>
          <p:cNvSpPr/>
          <p:nvPr/>
        </p:nvSpPr>
        <p:spPr>
          <a:xfrm>
            <a:off x="335520" y="764640"/>
            <a:ext cx="10744560" cy="49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The Linear (Industrial) Economy</a:t>
            </a:r>
            <a:endParaRPr b="0" lang="en-US" sz="2400" spc="-1" strike="noStrike">
              <a:latin typeface="Arial"/>
            </a:endParaRPr>
          </a:p>
        </p:txBody>
      </p:sp>
      <p:sp>
        <p:nvSpPr>
          <p:cNvPr id="428" name="CustomShape 2"/>
          <p:cNvSpPr/>
          <p:nvPr/>
        </p:nvSpPr>
        <p:spPr>
          <a:xfrm>
            <a:off x="263520" y="6411600"/>
            <a:ext cx="64720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pic>
        <p:nvPicPr>
          <p:cNvPr id="429" name="" descr=""/>
          <p:cNvPicPr/>
          <p:nvPr/>
        </p:nvPicPr>
        <p:blipFill>
          <a:blip r:embed="rId1"/>
          <a:stretch/>
        </p:blipFill>
        <p:spPr>
          <a:xfrm>
            <a:off x="350280" y="1859040"/>
            <a:ext cx="11302560" cy="3732840"/>
          </a:xfrm>
          <a:prstGeom prst="rect">
            <a:avLst/>
          </a:prstGeom>
          <a:ln>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CustomShape 1"/>
          <p:cNvSpPr/>
          <p:nvPr/>
        </p:nvSpPr>
        <p:spPr>
          <a:xfrm>
            <a:off x="527400" y="1412640"/>
            <a:ext cx="10360440" cy="114696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US" sz="3200" spc="-1" strike="noStrike">
              <a:latin typeface="Arial"/>
            </a:endParaRPr>
          </a:p>
        </p:txBody>
      </p:sp>
      <p:sp>
        <p:nvSpPr>
          <p:cNvPr id="431" name="CustomShape 2"/>
          <p:cNvSpPr/>
          <p:nvPr/>
        </p:nvSpPr>
        <p:spPr>
          <a:xfrm>
            <a:off x="527400" y="2852640"/>
            <a:ext cx="10360440" cy="236772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2: Introduction to the Circular Economy</a:t>
            </a:r>
            <a:endParaRPr b="0" lang="en-US" sz="2400" spc="-1" strike="noStrike">
              <a:latin typeface="Arial"/>
            </a:endParaRPr>
          </a:p>
          <a:p>
            <a:pPr algn="ctr">
              <a:lnSpc>
                <a:spcPct val="100000"/>
              </a:lnSpc>
              <a:spcBef>
                <a:spcPts val="479"/>
              </a:spcBef>
              <a:tabLst>
                <a:tab algn="l" pos="0"/>
              </a:tabLst>
            </a:pPr>
            <a:r>
              <a:rPr b="1" lang="en-US" sz="2400" spc="-1" strike="noStrike">
                <a:solidFill>
                  <a:srgbClr val="000000"/>
                </a:solidFill>
                <a:latin typeface="DejaVu Sans"/>
                <a:ea typeface="DejaVu Sans"/>
              </a:rPr>
              <a:t>Part 2</a:t>
            </a: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Dr. Benjamin Leiding (Clausthal)</a:t>
            </a:r>
            <a:endParaRPr b="0" lang="en-US" sz="16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Arne Bochem (Göttingen)</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CustomShape 1"/>
          <p:cNvSpPr/>
          <p:nvPr/>
        </p:nvSpPr>
        <p:spPr>
          <a:xfrm>
            <a:off x="335520" y="1268640"/>
            <a:ext cx="10744560" cy="50320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US" sz="4000" spc="-1" strike="noStrike">
              <a:latin typeface="Arial"/>
            </a:endParaRPr>
          </a:p>
        </p:txBody>
      </p:sp>
      <p:sp>
        <p:nvSpPr>
          <p:cNvPr id="433" name="CustomShape 2"/>
          <p:cNvSpPr/>
          <p:nvPr/>
        </p:nvSpPr>
        <p:spPr>
          <a:xfrm>
            <a:off x="335520" y="764640"/>
            <a:ext cx="10744560" cy="49536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CustomShape 1"/>
          <p:cNvSpPr/>
          <p:nvPr/>
        </p:nvSpPr>
        <p:spPr>
          <a:xfrm>
            <a:off x="335520" y="764640"/>
            <a:ext cx="10744200" cy="49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Question 3 </a:t>
            </a:r>
            <a:endParaRPr b="0" lang="en-US" sz="2400" spc="-1" strike="noStrike">
              <a:latin typeface="Arial"/>
            </a:endParaRPr>
          </a:p>
        </p:txBody>
      </p:sp>
      <p:sp>
        <p:nvSpPr>
          <p:cNvPr id="202" name="CustomShape 2"/>
          <p:cNvSpPr/>
          <p:nvPr/>
        </p:nvSpPr>
        <p:spPr>
          <a:xfrm>
            <a:off x="335520" y="1268280"/>
            <a:ext cx="10744200" cy="50317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68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Would you like to attend the lecture and Q&amp;A live in Goslar?</a:t>
            </a:r>
            <a:endParaRPr b="0" lang="en-US" sz="1800" spc="-1" strike="noStrike">
              <a:latin typeface="Arial"/>
            </a:endParaRPr>
          </a:p>
          <a:p>
            <a:pPr>
              <a:lnSpc>
                <a:spcPct val="100000"/>
              </a:lnSpc>
              <a:spcBef>
                <a:spcPts val="360"/>
              </a:spcBef>
            </a:pPr>
            <a:endParaRPr b="0" lang="en-US" sz="1800" spc="-1" strike="noStrike">
              <a:latin typeface="Arial"/>
            </a:endParaRPr>
          </a:p>
          <a:p>
            <a:pPr lvl="1" marL="432000" indent="-2116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Yes</a:t>
            </a:r>
            <a:endParaRPr b="0" lang="en-US" sz="1800" spc="-1" strike="noStrike">
              <a:latin typeface="Arial"/>
            </a:endParaRPr>
          </a:p>
          <a:p>
            <a:pPr lvl="1" marL="432000" indent="-2116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CustomShape 1"/>
          <p:cNvSpPr/>
          <p:nvPr/>
        </p:nvSpPr>
        <p:spPr>
          <a:xfrm>
            <a:off x="335520" y="764640"/>
            <a:ext cx="10744560" cy="49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2400" spc="-1" strike="noStrike">
                <a:solidFill>
                  <a:srgbClr val="000000"/>
                </a:solidFill>
                <a:latin typeface="DejaVu Sans"/>
                <a:ea typeface="DejaVu Sans"/>
              </a:rPr>
              <a:t>The Limits to Growth – 1972 </a:t>
            </a:r>
            <a:endParaRPr b="0" lang="en-US" sz="2400" spc="-1" strike="noStrike">
              <a:latin typeface="Arial"/>
            </a:endParaRPr>
          </a:p>
        </p:txBody>
      </p:sp>
      <p:sp>
        <p:nvSpPr>
          <p:cNvPr id="204" name="CustomShape 2"/>
          <p:cNvSpPr/>
          <p:nvPr/>
        </p:nvSpPr>
        <p:spPr>
          <a:xfrm>
            <a:off x="335520" y="1268640"/>
            <a:ext cx="10744560" cy="503208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pic>
        <p:nvPicPr>
          <p:cNvPr id="205" name="Grafik 4" descr=""/>
          <p:cNvPicPr/>
          <p:nvPr/>
        </p:nvPicPr>
        <p:blipFill>
          <a:blip r:embed="rId1"/>
          <a:stretch/>
        </p:blipFill>
        <p:spPr>
          <a:xfrm>
            <a:off x="2583720" y="1473480"/>
            <a:ext cx="7015680" cy="473544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CustomShape 1"/>
          <p:cNvSpPr/>
          <p:nvPr/>
        </p:nvSpPr>
        <p:spPr>
          <a:xfrm>
            <a:off x="335520" y="764640"/>
            <a:ext cx="10744560" cy="49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2400" spc="-1" strike="noStrike">
                <a:solidFill>
                  <a:srgbClr val="000000"/>
                </a:solidFill>
                <a:latin typeface="DejaVu Sans"/>
                <a:ea typeface="DejaVu Sans"/>
              </a:rPr>
              <a:t>The Limits to Growth – World3 Standard Run </a:t>
            </a:r>
            <a:endParaRPr b="0" lang="en-US" sz="2400" spc="-1" strike="noStrike">
              <a:latin typeface="Arial"/>
            </a:endParaRPr>
          </a:p>
        </p:txBody>
      </p:sp>
      <p:sp>
        <p:nvSpPr>
          <p:cNvPr id="207" name="CustomShape 2"/>
          <p:cNvSpPr/>
          <p:nvPr/>
        </p:nvSpPr>
        <p:spPr>
          <a:xfrm>
            <a:off x="335520" y="1267560"/>
            <a:ext cx="10744560" cy="503208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pic>
        <p:nvPicPr>
          <p:cNvPr id="208" name="Inhaltsplatzhalter 5" descr=""/>
          <p:cNvPicPr/>
          <p:nvPr/>
        </p:nvPicPr>
        <p:blipFill>
          <a:blip r:embed="rId1"/>
          <a:stretch/>
        </p:blipFill>
        <p:spPr>
          <a:xfrm>
            <a:off x="3885480" y="1509120"/>
            <a:ext cx="4411800" cy="4495680"/>
          </a:xfrm>
          <a:prstGeom prst="rect">
            <a:avLst/>
          </a:prstGeom>
          <a:ln>
            <a:noFill/>
          </a:ln>
          <a:effectLst>
            <a:outerShdw algn="ctr" blurRad="50760" dir="5400000" dist="50760" rotWithShape="0">
              <a:schemeClr val="bg2"/>
            </a:outerShdw>
          </a:effectLst>
        </p:spPr>
      </p:pic>
      <p:sp>
        <p:nvSpPr>
          <p:cNvPr id="209" name="CustomShape 3"/>
          <p:cNvSpPr/>
          <p:nvPr/>
        </p:nvSpPr>
        <p:spPr>
          <a:xfrm>
            <a:off x="263520" y="6411600"/>
            <a:ext cx="102470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Reconstruction by YaguraStation of Figure 35. page 124 of The Limits to Growth (1972) is licensed with CC BY-SA 4.0. To view a copy of this license, visit </a:t>
            </a:r>
            <a:r>
              <a:rPr b="0" lang="en-US" sz="900" spc="-1" strike="noStrike" u="sng">
                <a:solidFill>
                  <a:srgbClr val="0000ff"/>
                </a:solidFill>
                <a:uFillTx/>
                <a:latin typeface="Roboto"/>
                <a:ea typeface="Roboto"/>
                <a:hlinkClick r:id="rId2"/>
              </a:rPr>
              <a:t>https://creativecommons.org/licenses/by-sa/4.0/</a:t>
            </a:r>
            <a:r>
              <a:rPr b="0" lang="en-US" sz="900" spc="-1" strike="noStrike">
                <a:solidFill>
                  <a:srgbClr val="a6a6a6"/>
                </a:solidFill>
                <a:latin typeface="Roboto"/>
                <a:ea typeface="Roboto"/>
              </a:rPr>
              <a:t> </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CustomShape 1"/>
          <p:cNvSpPr/>
          <p:nvPr/>
        </p:nvSpPr>
        <p:spPr>
          <a:xfrm>
            <a:off x="335520" y="764640"/>
            <a:ext cx="10744560" cy="49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2400" spc="-1" strike="noStrike">
                <a:solidFill>
                  <a:srgbClr val="000000"/>
                </a:solidFill>
                <a:latin typeface="DejaVu Sans"/>
                <a:ea typeface="DejaVu Sans"/>
              </a:rPr>
              <a:t>The Limits to Growth – World3 Standard Run </a:t>
            </a:r>
            <a:endParaRPr b="0" lang="en-US" sz="2400" spc="-1" strike="noStrike">
              <a:latin typeface="Arial"/>
            </a:endParaRPr>
          </a:p>
        </p:txBody>
      </p:sp>
      <p:sp>
        <p:nvSpPr>
          <p:cNvPr id="211" name="CustomShape 2"/>
          <p:cNvSpPr/>
          <p:nvPr/>
        </p:nvSpPr>
        <p:spPr>
          <a:xfrm>
            <a:off x="335520" y="1268640"/>
            <a:ext cx="10744560" cy="503208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212" name="CustomShape 3"/>
          <p:cNvSpPr/>
          <p:nvPr/>
        </p:nvSpPr>
        <p:spPr>
          <a:xfrm>
            <a:off x="263520" y="6411600"/>
            <a:ext cx="647208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DejaVu Sans"/>
                <a:ea typeface="Roboto"/>
              </a:rPr>
              <a:t>Meadows (1972) – The Limits to Growth.</a:t>
            </a:r>
            <a:endParaRPr b="0" lang="en-US" sz="900" spc="-1" strike="noStrike">
              <a:latin typeface="Arial"/>
            </a:endParaRPr>
          </a:p>
        </p:txBody>
      </p:sp>
      <p:sp>
        <p:nvSpPr>
          <p:cNvPr id="213" name="CustomShape 4"/>
          <p:cNvSpPr/>
          <p:nvPr/>
        </p:nvSpPr>
        <p:spPr>
          <a:xfrm>
            <a:off x="3719880" y="2853000"/>
            <a:ext cx="3965400" cy="173052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360"/>
              </a:spcBef>
              <a:tabLst>
                <a:tab algn="l" pos="0"/>
              </a:tabLst>
            </a:pPr>
            <a:r>
              <a:rPr b="0" lang="en-US" sz="1800" spc="-1" strike="noStrike" u="sng">
                <a:solidFill>
                  <a:srgbClr val="0000ff"/>
                </a:solidFill>
                <a:uFillTx/>
                <a:latin typeface="DejaVu Sans"/>
                <a:ea typeface="DejaVu Sans"/>
                <a:hlinkClick r:id="rId1"/>
              </a:rPr>
              <a:t>Click Me</a:t>
            </a:r>
            <a:endParaRPr b="0" lang="en-US" sz="1800" spc="-1" strike="noStrike">
              <a:latin typeface="Arial"/>
            </a:endParaRPr>
          </a:p>
        </p:txBody>
      </p:sp>
      <p:sp>
        <p:nvSpPr>
          <p:cNvPr id="214" name="CustomShape 5"/>
          <p:cNvSpPr/>
          <p:nvPr/>
        </p:nvSpPr>
        <p:spPr>
          <a:xfrm>
            <a:off x="9950040" y="907200"/>
            <a:ext cx="517320" cy="497160"/>
          </a:xfrm>
          <a:prstGeom prst="star5">
            <a:avLst>
              <a:gd name="adj" fmla="val 19098"/>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1900</TotalTime>
  <Application>LibreOffice/6.4.7.2$Linux_X86_64 LibreOffice_project/40$Build-2</Application>
  <Words>1578</Words>
  <Paragraphs>174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cp:lastPrinted>2019-04-04T14:01:13Z</cp:lastPrinted>
  <dcterms:modified xsi:type="dcterms:W3CDTF">2022-04-24T15:28:39Z</dcterms:modified>
  <cp:revision>3407</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3</vt:i4>
  </property>
  <property fmtid="{D5CDD505-2E9C-101B-9397-08002B2CF9AE}" pid="8" name="PresentationFormat">
    <vt:lpwstr>Breitbild</vt:lpwstr>
  </property>
  <property fmtid="{D5CDD505-2E9C-101B-9397-08002B2CF9AE}" pid="9" name="ScaleCrop">
    <vt:bool>0</vt:bool>
  </property>
  <property fmtid="{D5CDD505-2E9C-101B-9397-08002B2CF9AE}" pid="10" name="ShareDoc">
    <vt:bool>0</vt:bool>
  </property>
  <property fmtid="{D5CDD505-2E9C-101B-9397-08002B2CF9AE}" pid="11" name="Slides">
    <vt:i4>46</vt:i4>
  </property>
</Properties>
</file>